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Ex2.xml" ContentType="application/vnd.ms-office.chartex+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Ex3.xml" ContentType="application/vnd.ms-office.chartex+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4.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6.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7.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8.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9.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0.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1.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33"/>
  </p:notesMasterIdLst>
  <p:sldIdLst>
    <p:sldId id="257" r:id="rId7"/>
    <p:sldId id="320" r:id="rId8"/>
    <p:sldId id="326" r:id="rId9"/>
    <p:sldId id="350" r:id="rId10"/>
    <p:sldId id="329" r:id="rId11"/>
    <p:sldId id="354" r:id="rId12"/>
    <p:sldId id="351" r:id="rId13"/>
    <p:sldId id="355" r:id="rId14"/>
    <p:sldId id="339" r:id="rId15"/>
    <p:sldId id="362" r:id="rId16"/>
    <p:sldId id="333" r:id="rId17"/>
    <p:sldId id="361" r:id="rId18"/>
    <p:sldId id="336" r:id="rId19"/>
    <p:sldId id="338" r:id="rId20"/>
    <p:sldId id="337" r:id="rId21"/>
    <p:sldId id="359" r:id="rId22"/>
    <p:sldId id="335" r:id="rId23"/>
    <p:sldId id="358" r:id="rId24"/>
    <p:sldId id="334" r:id="rId25"/>
    <p:sldId id="357" r:id="rId26"/>
    <p:sldId id="352" r:id="rId27"/>
    <p:sldId id="356" r:id="rId28"/>
    <p:sldId id="340" r:id="rId29"/>
    <p:sldId id="353" r:id="rId30"/>
    <p:sldId id="328" r:id="rId31"/>
    <p:sldId id="276" r:id="rId32"/>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6C0C2-6FB3-45A8-B18D-EB9A2262ED35}" v="48" dt="2025-03-08T07:12:49.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0710" autoAdjust="0"/>
  </p:normalViewPr>
  <p:slideViewPr>
    <p:cSldViewPr snapToGrid="0" showGuides="1">
      <p:cViewPr varScale="1">
        <p:scale>
          <a:sx n="96" d="100"/>
          <a:sy n="96" d="100"/>
        </p:scale>
        <p:origin x="58" y="67"/>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adaptitpty-my.sharepoint.com/personal/marchand_hildebrand_adaptit_com/Documents/Documents/a_Jasper/ITS%20User%20Group%202025%20-%20%20%20_Jaspersoft%20_Sessions%2071%20&amp;%2072%20%20_12-March-2025.xlsx" TargetMode="External"/><Relationship Id="rId4" Type="http://schemas.openxmlformats.org/officeDocument/2006/relationships/themeOverride" Target="../theme/themeOverride4.xml"/></Relationships>
</file>

<file path=ppt/charts/_rels/chartEx3.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adaptitpty-my.sharepoint.com/personal/marchand_hildebrand_adaptit_com/Documents/Documents/a_Jasper/ITS%20User%20Group%202025%20-%20%20%20_Jaspersoft%20_Sessions%2071%20&amp;%2072%20%20_12-March-2025.xlsx" TargetMode="External"/><Relationship Id="rId4"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[ITS User Group 2025 -   _Jaspersoft _Sessions 71 &amp; 72  _12-March-2025.xlsx]Sheet5!PivotTable3</c:name>
    <c:fmtId val="-1"/>
  </c:pivotSource>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Sheet5!$C$3</c:f>
              <c:strCache>
                <c:ptCount val="1"/>
                <c:pt idx="0">
                  <c:v>Total</c:v>
                </c:pt>
              </c:strCache>
            </c:strRef>
          </c:tx>
          <c:spPr>
            <a:solidFill>
              <a:schemeClr val="accent1"/>
            </a:solidFill>
            <a:ln>
              <a:noFill/>
            </a:ln>
            <a:effectLst/>
            <a:sp3d/>
          </c:spPr>
          <c:invertIfNegative val="0"/>
          <c:cat>
            <c:strRef>
              <c:f>Sheet5!$B$4:$B$9</c:f>
              <c:strCache>
                <c:ptCount val="5"/>
                <c:pt idx="0">
                  <c:v>&gt; 1 &lt; 5 hours a week</c:v>
                </c:pt>
                <c:pt idx="1">
                  <c:v>&gt; 10 &lt; 20 hours a week</c:v>
                </c:pt>
                <c:pt idx="2">
                  <c:v>&gt; 5 &lt; 10 hours a weekOption 3</c:v>
                </c:pt>
                <c:pt idx="3">
                  <c:v>less than 1 hour a week</c:v>
                </c:pt>
                <c:pt idx="4">
                  <c:v>more than 20 hours a week</c:v>
                </c:pt>
              </c:strCache>
            </c:strRef>
          </c:cat>
          <c:val>
            <c:numRef>
              <c:f>Sheet5!$C$4:$C$9</c:f>
              <c:numCache>
                <c:formatCode>General</c:formatCode>
                <c:ptCount val="5"/>
                <c:pt idx="0">
                  <c:v>19</c:v>
                </c:pt>
                <c:pt idx="1">
                  <c:v>10</c:v>
                </c:pt>
                <c:pt idx="2">
                  <c:v>10</c:v>
                </c:pt>
                <c:pt idx="3">
                  <c:v>8</c:v>
                </c:pt>
                <c:pt idx="4">
                  <c:v>4</c:v>
                </c:pt>
              </c:numCache>
            </c:numRef>
          </c:val>
          <c:extLst>
            <c:ext xmlns:c16="http://schemas.microsoft.com/office/drawing/2014/chart" uri="{C3380CC4-5D6E-409C-BE32-E72D297353CC}">
              <c16:uniqueId val="{00000000-05F1-4304-919B-C04CB6FCCCED}"/>
            </c:ext>
          </c:extLst>
        </c:ser>
        <c:dLbls>
          <c:showLegendKey val="0"/>
          <c:showVal val="0"/>
          <c:showCatName val="0"/>
          <c:showSerName val="0"/>
          <c:showPercent val="0"/>
          <c:showBubbleSize val="0"/>
        </c:dLbls>
        <c:gapWidth val="150"/>
        <c:shape val="box"/>
        <c:axId val="2137630319"/>
        <c:axId val="154378495"/>
        <c:axId val="0"/>
      </c:bar3DChart>
      <c:catAx>
        <c:axId val="213763031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378495"/>
        <c:crosses val="autoZero"/>
        <c:auto val="1"/>
        <c:lblAlgn val="ctr"/>
        <c:lblOffset val="100"/>
        <c:noMultiLvlLbl val="0"/>
      </c:catAx>
      <c:valAx>
        <c:axId val="154378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763031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Audit &amp; Governance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3B4-463A-B6B0-BE249C29EE6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3B4-463A-B6B0-BE249C29EE6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Data!$AA$19:$AA$20</c:f>
              <c:strCache>
                <c:ptCount val="2"/>
                <c:pt idx="0">
                  <c:v>Yes</c:v>
                </c:pt>
                <c:pt idx="1">
                  <c:v>No</c:v>
                </c:pt>
              </c:strCache>
            </c:strRef>
          </c:cat>
          <c:val>
            <c:numRef>
              <c:f>Data!$AB$19:$AB$20</c:f>
              <c:numCache>
                <c:formatCode>General</c:formatCode>
                <c:ptCount val="2"/>
                <c:pt idx="0">
                  <c:v>6</c:v>
                </c:pt>
                <c:pt idx="1">
                  <c:v>7</c:v>
                </c:pt>
              </c:numCache>
            </c:numRef>
          </c:val>
          <c:extLst>
            <c:ext xmlns:c16="http://schemas.microsoft.com/office/drawing/2014/chart" uri="{C3380CC4-5D6E-409C-BE32-E72D297353CC}">
              <c16:uniqueId val="{00000004-F3B4-463A-B6B0-BE249C29EE6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lumMod val="95000"/>
      </a:srgbClr>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User-friendliness of Jasper Reports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9E5-4F0F-A7B2-A6C4C6D55DB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9E5-4F0F-A7B2-A6C4C6D55DB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9E5-4F0F-A7B2-A6C4C6D55DB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9E5-4F0F-A7B2-A6C4C6D55DB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Data!$G$19:$G$22</c:f>
              <c:strCache>
                <c:ptCount val="4"/>
                <c:pt idx="0">
                  <c:v>Excellent</c:v>
                </c:pt>
                <c:pt idx="1">
                  <c:v>Good</c:v>
                </c:pt>
                <c:pt idx="2">
                  <c:v>Average</c:v>
                </c:pt>
                <c:pt idx="3">
                  <c:v>Fair</c:v>
                </c:pt>
              </c:strCache>
            </c:strRef>
          </c:cat>
          <c:val>
            <c:numRef>
              <c:f>Data!$H$19:$H$22</c:f>
              <c:numCache>
                <c:formatCode>General</c:formatCode>
                <c:ptCount val="4"/>
                <c:pt idx="0">
                  <c:v>1</c:v>
                </c:pt>
                <c:pt idx="1">
                  <c:v>6</c:v>
                </c:pt>
                <c:pt idx="2">
                  <c:v>5</c:v>
                </c:pt>
                <c:pt idx="3">
                  <c:v>1</c:v>
                </c:pt>
              </c:numCache>
            </c:numRef>
          </c:val>
          <c:extLst>
            <c:ext xmlns:c16="http://schemas.microsoft.com/office/drawing/2014/chart" uri="{C3380CC4-5D6E-409C-BE32-E72D297353CC}">
              <c16:uniqueId val="{00000008-39E5-4F0F-A7B2-A6C4C6D55DB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lumMod val="95000"/>
      </a:srgbClr>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Usage of Embedded Jasper Reports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6A-49AA-B649-CF8242A180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6A-49AA-B649-CF8242A180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6A-49AA-B649-CF8242A180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6A-49AA-B649-CF8242A1807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Clients!$B$22:$B$25</c:f>
              <c:strCache>
                <c:ptCount val="4"/>
                <c:pt idx="0">
                  <c:v>Frequently </c:v>
                </c:pt>
                <c:pt idx="1">
                  <c:v>Occasionally </c:v>
                </c:pt>
                <c:pt idx="2">
                  <c:v>Rarely </c:v>
                </c:pt>
                <c:pt idx="3">
                  <c:v>Never</c:v>
                </c:pt>
              </c:strCache>
            </c:strRef>
          </c:cat>
          <c:val>
            <c:numRef>
              <c:f>Clients!$C$22:$C$25</c:f>
              <c:numCache>
                <c:formatCode>General</c:formatCode>
                <c:ptCount val="4"/>
                <c:pt idx="0">
                  <c:v>11</c:v>
                </c:pt>
                <c:pt idx="1">
                  <c:v>11</c:v>
                </c:pt>
                <c:pt idx="2">
                  <c:v>8</c:v>
                </c:pt>
                <c:pt idx="3">
                  <c:v>21</c:v>
                </c:pt>
              </c:numCache>
            </c:numRef>
          </c:val>
          <c:extLst>
            <c:ext xmlns:c16="http://schemas.microsoft.com/office/drawing/2014/chart" uri="{C3380CC4-5D6E-409C-BE32-E72D297353CC}">
              <c16:uniqueId val="{00000008-046A-49AA-B649-CF8242A1807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Jasper Gaps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AA0-4090-8103-ADBDC1FB85A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AA0-4090-8103-ADBDC1FB85A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Data!$AD$19:$AD$20</c:f>
              <c:strCache>
                <c:ptCount val="2"/>
                <c:pt idx="0">
                  <c:v>Yes</c:v>
                </c:pt>
                <c:pt idx="1">
                  <c:v>No</c:v>
                </c:pt>
              </c:strCache>
            </c:strRef>
          </c:cat>
          <c:val>
            <c:numRef>
              <c:f>Data!$AE$19:$AE$20</c:f>
              <c:numCache>
                <c:formatCode>General</c:formatCode>
                <c:ptCount val="2"/>
                <c:pt idx="0">
                  <c:v>9</c:v>
                </c:pt>
                <c:pt idx="1">
                  <c:v>4</c:v>
                </c:pt>
              </c:numCache>
            </c:numRef>
          </c:val>
          <c:extLst>
            <c:ext xmlns:c16="http://schemas.microsoft.com/office/drawing/2014/chart" uri="{C3380CC4-5D6E-409C-BE32-E72D297353CC}">
              <c16:uniqueId val="{00000004-FAA0-4090-8103-ADBDC1FB85A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lumMod val="95000"/>
      </a:srgbClr>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Meeting your reporting needs</a:t>
            </a:r>
          </a:p>
        </c:rich>
      </c:tx>
      <c:layout>
        <c:manualLayout>
          <c:xMode val="edge"/>
          <c:yMode val="edge"/>
          <c:x val="0.13514645559716015"/>
          <c:y val="5.9608900376717875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1"/>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389-45D4-BBD8-5ABB7AC73BC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389-45D4-BBD8-5ABB7AC73BCC}"/>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Data!$Q$19:$Q$20</c:f>
              <c:strCache>
                <c:ptCount val="2"/>
                <c:pt idx="0">
                  <c:v>Yes</c:v>
                </c:pt>
                <c:pt idx="1">
                  <c:v>No</c:v>
                </c:pt>
              </c:strCache>
            </c:strRef>
          </c:cat>
          <c:val>
            <c:numRef>
              <c:f>Data!$R$19:$R$20</c:f>
              <c:numCache>
                <c:formatCode>General</c:formatCode>
                <c:ptCount val="2"/>
                <c:pt idx="0">
                  <c:v>8</c:v>
                </c:pt>
                <c:pt idx="1">
                  <c:v>5</c:v>
                </c:pt>
              </c:numCache>
            </c:numRef>
          </c:val>
          <c:extLst>
            <c:ext xmlns:c16="http://schemas.microsoft.com/office/drawing/2014/chart" uri="{C3380CC4-5D6E-409C-BE32-E72D297353CC}">
              <c16:uniqueId val="{00000004-3389-45D4-BBD8-5ABB7AC73BCC}"/>
            </c:ext>
          </c:extLst>
        </c:ser>
        <c:ser>
          <c:idx val="0"/>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3389-45D4-BBD8-5ABB7AC73BC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3389-45D4-BBD8-5ABB7AC73BC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3389-45D4-BBD8-5ABB7AC73BC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3389-45D4-BBD8-5ABB7AC73BC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Data!$I$19:$I$22</c:f>
              <c:strCache>
                <c:ptCount val="4"/>
                <c:pt idx="0">
                  <c:v>Somewhat dissatisfied</c:v>
                </c:pt>
                <c:pt idx="1">
                  <c:v>Neither satisfied nor dissatisfied</c:v>
                </c:pt>
                <c:pt idx="2">
                  <c:v>Somewhat satisfied</c:v>
                </c:pt>
                <c:pt idx="3">
                  <c:v>Very satisfied</c:v>
                </c:pt>
              </c:strCache>
            </c:strRef>
          </c:cat>
          <c:val>
            <c:numRef>
              <c:f>Data!$J$19:$J$22</c:f>
              <c:numCache>
                <c:formatCode>General</c:formatCode>
                <c:ptCount val="4"/>
                <c:pt idx="0">
                  <c:v>1</c:v>
                </c:pt>
                <c:pt idx="1">
                  <c:v>3</c:v>
                </c:pt>
                <c:pt idx="2">
                  <c:v>7</c:v>
                </c:pt>
                <c:pt idx="3">
                  <c:v>2</c:v>
                </c:pt>
              </c:numCache>
            </c:numRef>
          </c:val>
          <c:extLst>
            <c:ext xmlns:c16="http://schemas.microsoft.com/office/drawing/2014/chart" uri="{C3380CC4-5D6E-409C-BE32-E72D297353CC}">
              <c16:uniqueId val="{0000000D-3389-45D4-BBD8-5ABB7AC73BC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chart>
  <c:spPr>
    <a:solidFill>
      <a:srgbClr val="FFFFFF">
        <a:lumMod val="95000"/>
      </a:srgbClr>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Alternates</a:t>
            </a:r>
            <a:r>
              <a:rPr lang="en-ZA" baseline="0"/>
              <a:t> Jasper</a:t>
            </a:r>
            <a:endParaRPr lang="en-ZA"/>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ZA"/>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953-44DC-9BC2-7EF794AFC3E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953-44DC-9BC2-7EF794AFC3E2}"/>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Data!$Q$19:$Q$20</c:f>
              <c:strCache>
                <c:ptCount val="2"/>
                <c:pt idx="0">
                  <c:v>Yes</c:v>
                </c:pt>
                <c:pt idx="1">
                  <c:v>No</c:v>
                </c:pt>
              </c:strCache>
            </c:strRef>
          </c:cat>
          <c:val>
            <c:numRef>
              <c:f>Data!$R$19:$R$20</c:f>
              <c:numCache>
                <c:formatCode>General</c:formatCode>
                <c:ptCount val="2"/>
                <c:pt idx="0">
                  <c:v>8</c:v>
                </c:pt>
                <c:pt idx="1">
                  <c:v>5</c:v>
                </c:pt>
              </c:numCache>
            </c:numRef>
          </c:val>
          <c:extLst>
            <c:ext xmlns:c16="http://schemas.microsoft.com/office/drawing/2014/chart" uri="{C3380CC4-5D6E-409C-BE32-E72D297353CC}">
              <c16:uniqueId val="{00000004-3953-44DC-9BC2-7EF794AFC3E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lumMod val="95000"/>
      </a:srgbClr>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Skills required to take full advantage of Jasper's capabilities</a:t>
            </a:r>
          </a:p>
        </c:rich>
      </c:tx>
      <c:layout>
        <c:manualLayout>
          <c:xMode val="edge"/>
          <c:yMode val="edge"/>
          <c:x val="0.11218044619422574"/>
          <c:y val="4.169562195969422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2ED-485F-A45A-A48FCAE227E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2ED-485F-A45A-A48FCAE227E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Data!$S$19:$S$20</c:f>
              <c:strCache>
                <c:ptCount val="2"/>
                <c:pt idx="0">
                  <c:v>Minimal </c:v>
                </c:pt>
                <c:pt idx="1">
                  <c:v>Moderate</c:v>
                </c:pt>
              </c:strCache>
            </c:strRef>
          </c:cat>
          <c:val>
            <c:numRef>
              <c:f>Data!$T$19:$T$20</c:f>
              <c:numCache>
                <c:formatCode>General</c:formatCode>
                <c:ptCount val="2"/>
                <c:pt idx="0">
                  <c:v>6</c:v>
                </c:pt>
                <c:pt idx="1">
                  <c:v>7</c:v>
                </c:pt>
              </c:numCache>
            </c:numRef>
          </c:val>
          <c:extLst>
            <c:ext xmlns:c16="http://schemas.microsoft.com/office/drawing/2014/chart" uri="{C3380CC4-5D6E-409C-BE32-E72D297353CC}">
              <c16:uniqueId val="{00000004-42ED-485F-A45A-A48FCAE227E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lumMod val="95000"/>
      </a:srgbClr>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Jasper reports and dashboards adaptable to your unique requirements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2A7-40FD-B683-D118725EC1D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2A7-40FD-B683-D118725EC1D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2A7-40FD-B683-D118725EC1D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Data!$U$19:$U$21</c:f>
              <c:strCache>
                <c:ptCount val="3"/>
                <c:pt idx="0">
                  <c:v>Great </c:v>
                </c:pt>
                <c:pt idx="1">
                  <c:v>Medium </c:v>
                </c:pt>
                <c:pt idx="2">
                  <c:v>None</c:v>
                </c:pt>
              </c:strCache>
            </c:strRef>
          </c:cat>
          <c:val>
            <c:numRef>
              <c:f>Data!$V$19:$V$21</c:f>
              <c:numCache>
                <c:formatCode>General</c:formatCode>
                <c:ptCount val="3"/>
                <c:pt idx="0">
                  <c:v>3</c:v>
                </c:pt>
                <c:pt idx="1">
                  <c:v>8</c:v>
                </c:pt>
                <c:pt idx="2">
                  <c:v>2</c:v>
                </c:pt>
              </c:numCache>
            </c:numRef>
          </c:val>
          <c:extLst>
            <c:ext xmlns:c16="http://schemas.microsoft.com/office/drawing/2014/chart" uri="{C3380CC4-5D6E-409C-BE32-E72D297353CC}">
              <c16:uniqueId val="{00000006-22A7-40FD-B683-D118725EC1D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lumMod val="95000"/>
      </a:srgbClr>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dirty="0"/>
              <a:t>Speed or performance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159238845144357"/>
          <c:y val="0.17075425790754259"/>
          <c:w val="0.37370800524934383"/>
          <c:h val="0.65467095810104026"/>
        </c:manualLayout>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DF2-4A7A-8815-0C44DE4D762B}"/>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DF2-4A7A-8815-0C44DE4D762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Data!$Q$19:$Q$20</c:f>
              <c:strCache>
                <c:ptCount val="2"/>
                <c:pt idx="0">
                  <c:v>Yes</c:v>
                </c:pt>
                <c:pt idx="1">
                  <c:v>No</c:v>
                </c:pt>
              </c:strCache>
            </c:strRef>
          </c:cat>
          <c:val>
            <c:numRef>
              <c:f>Data!$R$19:$R$20</c:f>
              <c:numCache>
                <c:formatCode>General</c:formatCode>
                <c:ptCount val="2"/>
                <c:pt idx="0">
                  <c:v>8</c:v>
                </c:pt>
                <c:pt idx="1">
                  <c:v>5</c:v>
                </c:pt>
              </c:numCache>
            </c:numRef>
          </c:val>
          <c:extLst>
            <c:ext xmlns:c16="http://schemas.microsoft.com/office/drawing/2014/chart" uri="{C3380CC4-5D6E-409C-BE32-E72D297353CC}">
              <c16:uniqueId val="{00000004-DDF2-4A7A-8815-0C44DE4D762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rgbClr val="FFFFFF">
        <a:lumMod val="95000"/>
      </a:srgbClr>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Have there been instances of delays or downtimes affecting your ability to access information in real-time?</a:t>
            </a:r>
          </a:p>
        </c:rich>
      </c:tx>
      <c:layout>
        <c:manualLayout>
          <c:xMode val="edge"/>
          <c:yMode val="edge"/>
          <c:x val="0.16555033725190563"/>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3C5-4814-88A3-DAD81312820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3C5-4814-88A3-DAD81312820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Data!$AA$19:$AA$20</c:f>
              <c:strCache>
                <c:ptCount val="2"/>
                <c:pt idx="0">
                  <c:v>Yes</c:v>
                </c:pt>
                <c:pt idx="1">
                  <c:v>No</c:v>
                </c:pt>
              </c:strCache>
            </c:strRef>
          </c:cat>
          <c:val>
            <c:numRef>
              <c:f>Data!$AB$19:$AB$20</c:f>
              <c:numCache>
                <c:formatCode>General</c:formatCode>
                <c:ptCount val="2"/>
                <c:pt idx="0">
                  <c:v>6</c:v>
                </c:pt>
                <c:pt idx="1">
                  <c:v>7</c:v>
                </c:pt>
              </c:numCache>
            </c:numRef>
          </c:val>
          <c:extLst>
            <c:ext xmlns:c16="http://schemas.microsoft.com/office/drawing/2014/chart" uri="{C3380CC4-5D6E-409C-BE32-E72D297353CC}">
              <c16:uniqueId val="{00000004-63C5-4814-88A3-DAD81312820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lumMod val="95000"/>
      </a:srgbClr>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'Q 7'!$C$207:$C$213</cx:f>
        <cx:lvl ptCount="7">
          <cx:pt idx="0">Ad Hoc Reporting</cx:pt>
          <cx:pt idx="1">Data Visualization Tools </cx:pt>
          <cx:pt idx="2">Interactive Reports </cx:pt>
          <cx:pt idx="3">Report Scheduling and Distribution </cx:pt>
          <cx:pt idx="4">Parameterized Reports </cx:pt>
          <cx:pt idx="5">Template-Based Reporting </cx:pt>
          <cx:pt idx="6">Collaborative Features </cx:pt>
        </cx:lvl>
      </cx:strDim>
      <cx:numDim type="size">
        <cx:f>'Q 7'!$D$207:$D$213</cx:f>
        <cx:lvl ptCount="7" formatCode="General">
          <cx:pt idx="0">22</cx:pt>
          <cx:pt idx="1">12</cx:pt>
          <cx:pt idx="2">8</cx:pt>
          <cx:pt idx="3">7</cx:pt>
          <cx:pt idx="4">6</cx:pt>
          <cx:pt idx="5">4</cx:pt>
          <cx:pt idx="6">1</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sz="2400"/>
          </a:pPr>
          <a:endParaRPr lang="en-US" sz="2400" b="0" i="0" u="none" strike="noStrike" baseline="0" dirty="0">
            <a:solidFill>
              <a:srgbClr val="00B0F0"/>
            </a:solidFill>
            <a:latin typeface="Calibri" panose="020F0502020204030204"/>
          </a:endParaRPr>
        </a:p>
      </cx:txPr>
    </cx:title>
    <cx:plotArea>
      <cx:plotAreaRegion>
        <cx:series layoutId="sunburst" uniqueId="{30707FA6-E90A-4A25-9EDB-D16F45026B39}">
          <cx:dataLabels pos="ctr"/>
          <cx:dataId val="0"/>
          <cx:layoutPr/>
        </cx:series>
      </cx:plotAreaRegion>
    </cx:plotArea>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'Q 19'!$C$173:$C$177</cx:f>
        <cx:lvl ptCount="5">
          <cx:pt idx="0">Training – classroom style</cx:pt>
          <cx:pt idx="1">Online tutorials</cx:pt>
          <cx:pt idx="2">Adapt IT Academy</cx:pt>
          <cx:pt idx="3">Webinars </cx:pt>
          <cx:pt idx="4">Documentation</cx:pt>
        </cx:lvl>
      </cx:strDim>
      <cx:numDim type="size">
        <cx:f>'Q 19'!$D$173:$D$177</cx:f>
        <cx:lvl ptCount="5" formatCode="General">
          <cx:pt idx="0">31</cx:pt>
          <cx:pt idx="1">24</cx:pt>
          <cx:pt idx="2">18</cx:pt>
          <cx:pt idx="3">16</cx:pt>
          <cx:pt idx="4">14</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a:pPr>
          <a:endParaRPr lang="en-US" sz="1800" b="0" i="0" u="none" strike="noStrike" baseline="0" dirty="0">
            <a:solidFill>
              <a:srgbClr val="00B0F0"/>
            </a:solidFill>
            <a:latin typeface="Calibri" panose="020F0502020204030204"/>
          </a:endParaRPr>
        </a:p>
      </cx:txPr>
    </cx:title>
    <cx:plotArea>
      <cx:plotAreaRegion>
        <cx:series layoutId="treemap" uniqueId="{2AD2F40D-C7C0-4A32-A1ED-A533E3D81163}">
          <cx:dataLabels/>
          <cx:dataId val="0"/>
          <cx:layoutPr/>
        </cx:series>
      </cx:plotAreaRegion>
    </cx:plotArea>
    <cx:legend pos="t" align="ctr" overlay="0">
      <cx:txPr>
        <a:bodyPr spcFirstLastPara="1" vertOverflow="ellipsis" horzOverflow="overflow" wrap="square" lIns="0" tIns="0" rIns="0" bIns="0" anchor="ctr" anchorCtr="1"/>
        <a:lstStyle/>
        <a:p>
          <a:pPr algn="ctr" rtl="0">
            <a:defRPr/>
          </a:pPr>
          <a:endParaRPr lang="en-US" sz="900" b="0" i="0" u="none" strike="noStrike" baseline="0">
            <a:solidFill>
              <a:sysClr val="windowText" lastClr="000000">
                <a:lumMod val="65000"/>
                <a:lumOff val="35000"/>
              </a:sysClr>
            </a:solidFill>
            <a:latin typeface="Calibri" panose="020F0502020204030204"/>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09/03/2025</a:t>
            </a:fld>
            <a:endParaRPr lang="en-GB"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dirty="0"/>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a:t>
            </a:fld>
            <a:endParaRPr lang="en-GB"/>
          </a:p>
        </p:txBody>
      </p:sp>
    </p:spTree>
    <p:extLst>
      <p:ext uri="{BB962C8B-B14F-4D97-AF65-F5344CB8AC3E}">
        <p14:creationId xmlns:p14="http://schemas.microsoft.com/office/powerpoint/2010/main" val="57036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sz="1800" b="0" i="1" kern="100" dirty="0">
                <a:solidFill>
                  <a:srgbClr val="007BB8"/>
                </a:solidFill>
                <a:effectLst/>
                <a:latin typeface="Aptos" panose="020B0004020202020204" pitchFamily="34" charset="0"/>
                <a:ea typeface="Aptos" panose="020B0004020202020204" pitchFamily="34" charset="0"/>
                <a:cs typeface="Times New Roman" panose="02020603050405020304" pitchFamily="18" charset="0"/>
              </a:rPr>
              <a:t>To determine user engagement and whether user recognise and are aware that they are using Jasper.</a:t>
            </a:r>
            <a:endParaRPr lang="en-ZA" sz="1800" b="0" kern="100" dirty="0">
              <a:solidFill>
                <a:srgbClr val="007BB8"/>
              </a:solidFill>
              <a:effectLst/>
              <a:latin typeface="Aptos" panose="020B0004020202020204" pitchFamily="34" charset="0"/>
              <a:ea typeface="Aptos" panose="020B0004020202020204" pitchFamily="34" charset="0"/>
              <a:cs typeface="Times New Roman" panose="02020603050405020304" pitchFamily="18" charset="0"/>
            </a:endParaRPr>
          </a:p>
          <a:p>
            <a:r>
              <a:rPr lang="en-ZA" dirty="0"/>
              <a:t> </a:t>
            </a:r>
          </a:p>
          <a:p>
            <a:r>
              <a:rPr lang="en-ZA" dirty="0"/>
              <a:t>21% frequently use the embedded reports</a:t>
            </a:r>
          </a:p>
          <a:p>
            <a:r>
              <a:rPr lang="en-ZA" dirty="0"/>
              <a:t>78% occasionally, rarely or never </a:t>
            </a:r>
          </a:p>
          <a:p>
            <a:endParaRPr lang="en-ZA" dirty="0"/>
          </a:p>
          <a:p>
            <a:r>
              <a:rPr lang="en-US" b="1" dirty="0"/>
              <a:t>Potential Issues:</a:t>
            </a:r>
            <a:endParaRPr lang="en-US" dirty="0"/>
          </a:p>
          <a:p>
            <a:pPr>
              <a:buFont typeface="Arial" panose="020B0604020202020204" pitchFamily="34" charset="0"/>
              <a:buChar char="•"/>
            </a:pPr>
            <a:r>
              <a:rPr lang="en-US" dirty="0"/>
              <a:t>Reports are </a:t>
            </a:r>
            <a:r>
              <a:rPr lang="en-US" b="1" dirty="0"/>
              <a:t>not relevant</a:t>
            </a:r>
            <a:r>
              <a:rPr lang="en-US" dirty="0"/>
              <a:t> to users' needs.</a:t>
            </a:r>
          </a:p>
          <a:p>
            <a:pPr>
              <a:buFont typeface="Arial" panose="020B0604020202020204" pitchFamily="34" charset="0"/>
              <a:buChar char="•"/>
            </a:pPr>
            <a:r>
              <a:rPr lang="en-US" dirty="0"/>
              <a:t>Users </a:t>
            </a:r>
            <a:r>
              <a:rPr lang="en-US" b="1" dirty="0"/>
              <a:t>don’t know the reports exist</a:t>
            </a:r>
            <a:r>
              <a:rPr lang="en-US" dirty="0"/>
              <a:t> or how to access them.</a:t>
            </a:r>
          </a:p>
          <a:p>
            <a:pPr>
              <a:buFont typeface="Arial" panose="020B0604020202020204" pitchFamily="34" charset="0"/>
              <a:buChar char="•"/>
            </a:pPr>
            <a:r>
              <a:rPr lang="en-US" dirty="0"/>
              <a:t>The </a:t>
            </a:r>
            <a:r>
              <a:rPr lang="en-US" b="1" dirty="0"/>
              <a:t>interface is not user-friendly</a:t>
            </a:r>
            <a:r>
              <a:rPr lang="en-US" dirty="0"/>
              <a:t> or reports are buried in the system.</a:t>
            </a:r>
          </a:p>
          <a:p>
            <a:pPr>
              <a:buFont typeface="Arial" panose="020B0604020202020204" pitchFamily="34" charset="0"/>
              <a:buChar char="•"/>
            </a:pPr>
            <a:r>
              <a:rPr lang="en-US" dirty="0"/>
              <a:t>Reports </a:t>
            </a:r>
            <a:r>
              <a:rPr lang="en-US" b="1" dirty="0"/>
              <a:t>don’t provide actionable insights</a:t>
            </a:r>
            <a:r>
              <a:rPr lang="en-US" dirty="0"/>
              <a:t> or the right level of detail.</a:t>
            </a:r>
          </a:p>
          <a:p>
            <a:pPr>
              <a:buFont typeface="Arial" panose="020B0604020202020204" pitchFamily="34" charset="0"/>
              <a:buChar char="•"/>
            </a:pPr>
            <a:r>
              <a:rPr lang="en-US" dirty="0"/>
              <a:t>Users prefer </a:t>
            </a:r>
            <a:r>
              <a:rPr lang="en-US" b="1" dirty="0"/>
              <a:t>exporting data</a:t>
            </a:r>
            <a:r>
              <a:rPr lang="en-US" dirty="0"/>
              <a:t> or using external tools (Excel, Power BI).</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11</a:t>
            </a:fld>
            <a:endParaRPr lang="en-GB" dirty="0"/>
          </a:p>
        </p:txBody>
      </p:sp>
    </p:spTree>
    <p:extLst>
      <p:ext uri="{BB962C8B-B14F-4D97-AF65-F5344CB8AC3E}">
        <p14:creationId xmlns:p14="http://schemas.microsoft.com/office/powerpoint/2010/main" val="417253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70845-E3D0-B251-DB11-AB36E4F5D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E17B0-421B-EADE-7D6A-45FF99929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46C91-3FF9-848D-7C4D-D64F0B0D8E4C}"/>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3B00FC4D-3A8D-D845-C42D-E995E6E5703D}"/>
              </a:ext>
            </a:extLst>
          </p:cNvPr>
          <p:cNvSpPr>
            <a:spLocks noGrp="1"/>
          </p:cNvSpPr>
          <p:nvPr>
            <p:ph type="sldNum" sz="quarter" idx="5"/>
          </p:nvPr>
        </p:nvSpPr>
        <p:spPr/>
        <p:txBody>
          <a:bodyPr/>
          <a:lstStyle/>
          <a:p>
            <a:fld id="{86689AF9-8242-AB4E-BF72-33C723BBC0DB}" type="slidenum">
              <a:rPr lang="en-GB" smtClean="0"/>
              <a:t>12</a:t>
            </a:fld>
            <a:endParaRPr lang="en-GB"/>
          </a:p>
        </p:txBody>
      </p:sp>
    </p:spTree>
    <p:extLst>
      <p:ext uri="{BB962C8B-B14F-4D97-AF65-F5344CB8AC3E}">
        <p14:creationId xmlns:p14="http://schemas.microsoft.com/office/powerpoint/2010/main" val="90127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Jasper Ad Hoc Reporting</a:t>
            </a:r>
            <a:r>
              <a:rPr lang="en-US" dirty="0"/>
              <a:t> is a feature in </a:t>
            </a:r>
            <a:r>
              <a:rPr lang="en-US" b="1" dirty="0"/>
              <a:t>TIBCO Jaspersoft</a:t>
            </a:r>
            <a:r>
              <a:rPr lang="en-US" dirty="0"/>
              <a:t> that allows </a:t>
            </a:r>
            <a:r>
              <a:rPr lang="en-US" b="1" dirty="0"/>
              <a:t>business users and non-technical staff</a:t>
            </a:r>
            <a:r>
              <a:rPr lang="en-US" dirty="0"/>
              <a:t> to create, customize, and explore reports </a:t>
            </a:r>
            <a:r>
              <a:rPr lang="en-US" b="1" dirty="0"/>
              <a:t>without needing advanced SQL or coding skills</a:t>
            </a:r>
            <a:r>
              <a:rPr lang="en-US" dirty="0"/>
              <a:t>.</a:t>
            </a:r>
          </a:p>
          <a:p>
            <a:r>
              <a:rPr lang="en-US" b="1" dirty="0"/>
              <a:t>Self-Service Report Creation</a:t>
            </a:r>
          </a:p>
          <a:p>
            <a:pPr lvl="1">
              <a:buFont typeface="Arial" panose="020B0604020202020204" pitchFamily="34" charset="0"/>
              <a:buChar char="•"/>
            </a:pPr>
            <a:r>
              <a:rPr lang="en-US" dirty="0"/>
              <a:t>Users can </a:t>
            </a:r>
            <a:r>
              <a:rPr lang="en-US" b="1" dirty="0"/>
              <a:t>drag and drop</a:t>
            </a:r>
            <a:r>
              <a:rPr lang="en-US" dirty="0"/>
              <a:t> fields to build reports.</a:t>
            </a:r>
          </a:p>
          <a:p>
            <a:pPr lvl="1">
              <a:buFont typeface="Arial" panose="020B0604020202020204" pitchFamily="34" charset="0"/>
              <a:buChar char="•"/>
            </a:pPr>
            <a:r>
              <a:rPr lang="en-US" dirty="0"/>
              <a:t>No SQL or programming required—ideal for non-technical users.</a:t>
            </a:r>
          </a:p>
          <a:p>
            <a:pPr lvl="1">
              <a:buFont typeface="Arial" panose="020B0604020202020204" pitchFamily="34" charset="0"/>
              <a:buChar char="•"/>
            </a:pPr>
            <a:r>
              <a:rPr lang="en-US" dirty="0"/>
              <a:t>Can generate </a:t>
            </a:r>
            <a:r>
              <a:rPr lang="en-US" b="1" dirty="0"/>
              <a:t>tables, crosstabs, and charts</a:t>
            </a:r>
            <a:r>
              <a:rPr lang="en-US" dirty="0"/>
              <a:t> on the fly.</a:t>
            </a:r>
          </a:p>
          <a:p>
            <a:r>
              <a:rPr lang="en-US" b="1" dirty="0"/>
              <a:t>2. Interactive Data Exploration</a:t>
            </a:r>
          </a:p>
          <a:p>
            <a:pPr lvl="1">
              <a:buFont typeface="Arial" panose="020B0604020202020204" pitchFamily="34" charset="0"/>
              <a:buChar char="•"/>
            </a:pPr>
            <a:r>
              <a:rPr lang="en-US" dirty="0"/>
              <a:t>Filter, group, and summarize data in real time.</a:t>
            </a:r>
          </a:p>
          <a:p>
            <a:pPr lvl="1">
              <a:buFont typeface="Arial" panose="020B0604020202020204" pitchFamily="34" charset="0"/>
              <a:buChar char="•"/>
            </a:pPr>
            <a:r>
              <a:rPr lang="en-US" dirty="0"/>
              <a:t>Drill down into data without modifying core reports.</a:t>
            </a:r>
          </a:p>
          <a:p>
            <a:pPr lvl="1">
              <a:buFont typeface="Arial" panose="020B0604020202020204" pitchFamily="34" charset="0"/>
              <a:buChar char="•"/>
            </a:pPr>
            <a:r>
              <a:rPr lang="en-US" dirty="0"/>
              <a:t>Ad hoc views can be converted into full reports for </a:t>
            </a:r>
            <a:r>
              <a:rPr lang="en-US" b="1" dirty="0"/>
              <a:t>scheduled delivery</a:t>
            </a:r>
            <a:r>
              <a:rPr lang="en-US" dirty="0"/>
              <a:t>.</a:t>
            </a:r>
          </a:p>
          <a:p>
            <a:r>
              <a:rPr lang="en-US" b="1" dirty="0"/>
              <a:t>3. Data Source Flexibility</a:t>
            </a:r>
          </a:p>
          <a:p>
            <a:pPr lvl="1">
              <a:buFont typeface="Arial" panose="020B0604020202020204" pitchFamily="34" charset="0"/>
              <a:buChar char="•"/>
            </a:pPr>
            <a:r>
              <a:rPr lang="en-US" dirty="0"/>
              <a:t>Works with relational databases (PostgreSQL, MySQL, Oracle, SQL Server).</a:t>
            </a:r>
          </a:p>
          <a:p>
            <a:pPr lvl="1">
              <a:buFont typeface="Arial" panose="020B0604020202020204" pitchFamily="34" charset="0"/>
              <a:buChar char="•"/>
            </a:pPr>
            <a:r>
              <a:rPr lang="en-US" dirty="0"/>
              <a:t>Can pull data from </a:t>
            </a:r>
            <a:r>
              <a:rPr lang="en-US" b="1" dirty="0"/>
              <a:t>Big Data, cloud, or web services (REST, XML, JSON)</a:t>
            </a:r>
            <a:r>
              <a:rPr lang="en-US" dirty="0"/>
              <a:t>.</a:t>
            </a:r>
          </a:p>
          <a:p>
            <a:pPr lvl="1">
              <a:buFont typeface="Arial" panose="020B0604020202020204" pitchFamily="34" charset="0"/>
              <a:buChar char="•"/>
            </a:pPr>
            <a:r>
              <a:rPr lang="en-US" dirty="0"/>
              <a:t>Uses </a:t>
            </a:r>
            <a:r>
              <a:rPr lang="en-US" b="1" dirty="0"/>
              <a:t>domains</a:t>
            </a:r>
            <a:r>
              <a:rPr lang="en-US" dirty="0"/>
              <a:t> to simplify complex databases for end-users.</a:t>
            </a:r>
          </a:p>
          <a:p>
            <a:r>
              <a:rPr lang="en-US" b="1" dirty="0"/>
              <a:t>4. Report Export &amp; Sharing</a:t>
            </a:r>
          </a:p>
          <a:p>
            <a:pPr lvl="1">
              <a:buFont typeface="Arial" panose="020B0604020202020204" pitchFamily="34" charset="0"/>
              <a:buChar char="•"/>
            </a:pPr>
            <a:r>
              <a:rPr lang="en-US" dirty="0"/>
              <a:t>Users can </a:t>
            </a:r>
            <a:r>
              <a:rPr lang="en-US" b="1" dirty="0"/>
              <a:t>export reports to PDF, Excel, CSV, and other formats</a:t>
            </a:r>
            <a:r>
              <a:rPr lang="en-US" dirty="0"/>
              <a:t>.</a:t>
            </a:r>
          </a:p>
          <a:p>
            <a:pPr lvl="1">
              <a:buFont typeface="Arial" panose="020B0604020202020204" pitchFamily="34" charset="0"/>
              <a:buChar char="•"/>
            </a:pPr>
            <a:r>
              <a:rPr lang="en-US" dirty="0"/>
              <a:t>Can schedule and distribute reports via </a:t>
            </a:r>
            <a:r>
              <a:rPr lang="en-US" b="1" dirty="0"/>
              <a:t>email or dashboards</a:t>
            </a:r>
            <a:r>
              <a:rPr lang="en-US" dirty="0"/>
              <a:t>.</a:t>
            </a:r>
          </a:p>
          <a:p>
            <a:pPr lvl="1">
              <a:buFont typeface="Arial" panose="020B0604020202020204" pitchFamily="34" charset="0"/>
              <a:buChar char="•"/>
            </a:pPr>
            <a:r>
              <a:rPr lang="en-US" dirty="0"/>
              <a:t>Supports embedding within </a:t>
            </a:r>
            <a:r>
              <a:rPr lang="en-US" b="1" dirty="0"/>
              <a:t>ERP, web applications, and portals</a:t>
            </a:r>
            <a:r>
              <a:rPr lang="en-US" dirty="0"/>
              <a:t>.</a:t>
            </a:r>
          </a:p>
          <a:p>
            <a:endParaRPr lang="en-ZA" dirty="0"/>
          </a:p>
          <a:p>
            <a:r>
              <a:rPr lang="en-US" b="1" dirty="0"/>
              <a:t>Data visualization in Jaspersoft</a:t>
            </a:r>
            <a:r>
              <a:rPr lang="en-US" dirty="0"/>
              <a:t> refers to the </a:t>
            </a:r>
            <a:r>
              <a:rPr lang="en-US" b="1" dirty="0"/>
              <a:t>graphical representation of data</a:t>
            </a:r>
            <a:r>
              <a:rPr lang="en-US" dirty="0"/>
              <a:t> using charts, graphs, dashboards, and interactive reports. It helps users easily </a:t>
            </a:r>
            <a:r>
              <a:rPr lang="en-US" b="1" dirty="0"/>
              <a:t>interpret trends, patterns, and insights</a:t>
            </a:r>
            <a:r>
              <a:rPr lang="en-US" dirty="0"/>
              <a:t> from their data.</a:t>
            </a:r>
            <a:endParaRPr lang="en-ZA" dirty="0"/>
          </a:p>
          <a:p>
            <a:endParaRPr lang="en-ZA" dirty="0"/>
          </a:p>
          <a:p>
            <a:r>
              <a:rPr lang="en-US" b="1" dirty="0"/>
              <a:t>Interactive Reports in Jaspersoft</a:t>
            </a:r>
            <a:r>
              <a:rPr lang="en-US" dirty="0"/>
              <a:t> allow users to </a:t>
            </a:r>
            <a:r>
              <a:rPr lang="en-US" b="1" dirty="0"/>
              <a:t>modify, filter, and analyze reports in real time</a:t>
            </a:r>
            <a:r>
              <a:rPr lang="en-US" dirty="0"/>
              <a:t> without needing to redesign or regenerate them. These reports enable </a:t>
            </a:r>
            <a:r>
              <a:rPr lang="en-US" b="1" dirty="0"/>
              <a:t>self-service data exploration</a:t>
            </a:r>
            <a:r>
              <a:rPr lang="en-US" dirty="0"/>
              <a:t>, improving usability and decision-making.</a:t>
            </a:r>
            <a:endParaRPr lang="en-ZA" dirty="0"/>
          </a:p>
          <a:p>
            <a:endParaRPr lang="en-ZA" dirty="0"/>
          </a:p>
          <a:p>
            <a:r>
              <a:rPr lang="en-US" b="1" dirty="0"/>
              <a:t>In-Report Filtering &amp; Sorting</a:t>
            </a:r>
          </a:p>
          <a:p>
            <a:pPr lvl="1">
              <a:buFont typeface="Arial" panose="020B0604020202020204" pitchFamily="34" charset="0"/>
              <a:buChar char="•"/>
            </a:pPr>
            <a:r>
              <a:rPr lang="en-US" dirty="0"/>
              <a:t>Users can </a:t>
            </a:r>
            <a:r>
              <a:rPr lang="en-US" b="1" dirty="0"/>
              <a:t>apply filters</a:t>
            </a:r>
            <a:r>
              <a:rPr lang="en-US" dirty="0"/>
              <a:t> (date range, category, etc.) </a:t>
            </a:r>
            <a:r>
              <a:rPr lang="en-US" b="1" dirty="0"/>
              <a:t>without re-running the report</a:t>
            </a:r>
            <a:r>
              <a:rPr lang="en-US" dirty="0"/>
              <a:t>.</a:t>
            </a:r>
          </a:p>
          <a:p>
            <a:pPr lvl="1">
              <a:buFont typeface="Arial" panose="020B0604020202020204" pitchFamily="34" charset="0"/>
              <a:buChar char="•"/>
            </a:pPr>
            <a:r>
              <a:rPr lang="en-US" dirty="0"/>
              <a:t>Allows </a:t>
            </a:r>
            <a:r>
              <a:rPr lang="en-US" b="1" dirty="0"/>
              <a:t>sorting</a:t>
            </a:r>
            <a:r>
              <a:rPr lang="en-US" dirty="0"/>
              <a:t> by different columns dynamically.</a:t>
            </a:r>
          </a:p>
          <a:p>
            <a:r>
              <a:rPr lang="en-US" b="1" dirty="0"/>
              <a:t>2. Drill-Down &amp; Drill-Through</a:t>
            </a:r>
          </a:p>
          <a:p>
            <a:pPr lvl="1">
              <a:buFont typeface="Arial" panose="020B0604020202020204" pitchFamily="34" charset="0"/>
              <a:buChar char="•"/>
            </a:pPr>
            <a:r>
              <a:rPr lang="en-US" dirty="0"/>
              <a:t>Users can </a:t>
            </a:r>
            <a:r>
              <a:rPr lang="en-US" b="1" dirty="0"/>
              <a:t>click on data points</a:t>
            </a:r>
            <a:r>
              <a:rPr lang="en-US" dirty="0"/>
              <a:t> to drill down into </a:t>
            </a:r>
            <a:r>
              <a:rPr lang="en-US" b="1" dirty="0"/>
              <a:t>more detailed views</a:t>
            </a:r>
            <a:r>
              <a:rPr lang="en-US" dirty="0"/>
              <a:t>.</a:t>
            </a:r>
          </a:p>
          <a:p>
            <a:pPr lvl="1">
              <a:buFont typeface="Arial" panose="020B0604020202020204" pitchFamily="34" charset="0"/>
              <a:buChar char="•"/>
            </a:pPr>
            <a:r>
              <a:rPr lang="en-US" b="1" dirty="0"/>
              <a:t>Drill-through links</a:t>
            </a:r>
            <a:r>
              <a:rPr lang="en-US" dirty="0"/>
              <a:t> allow navigation between reports (e.g., from a summary report to transaction-level details).</a:t>
            </a:r>
          </a:p>
          <a:p>
            <a:r>
              <a:rPr lang="en-US" b="1" dirty="0"/>
              <a:t>3. Column Show/Hide &amp; Reordering</a:t>
            </a:r>
          </a:p>
          <a:p>
            <a:pPr lvl="1">
              <a:buFont typeface="Arial" panose="020B0604020202020204" pitchFamily="34" charset="0"/>
              <a:buChar char="•"/>
            </a:pPr>
            <a:r>
              <a:rPr lang="en-US" dirty="0"/>
              <a:t>Users can </a:t>
            </a:r>
            <a:r>
              <a:rPr lang="en-US" b="1" dirty="0"/>
              <a:t>toggle column visibility</a:t>
            </a:r>
            <a:r>
              <a:rPr lang="en-US" dirty="0"/>
              <a:t> to focus only on relevant data.</a:t>
            </a:r>
          </a:p>
          <a:p>
            <a:pPr lvl="1">
              <a:buFont typeface="Arial" panose="020B0604020202020204" pitchFamily="34" charset="0"/>
              <a:buChar char="•"/>
            </a:pPr>
            <a:r>
              <a:rPr lang="en-US" dirty="0"/>
              <a:t>Allows </a:t>
            </a:r>
            <a:r>
              <a:rPr lang="en-US" b="1" dirty="0"/>
              <a:t>drag-and-drop column reordering</a:t>
            </a:r>
            <a:r>
              <a:rPr lang="en-US" dirty="0"/>
              <a:t> without modifying the report structure.</a:t>
            </a:r>
          </a:p>
          <a:p>
            <a:r>
              <a:rPr lang="en-US" b="1" dirty="0"/>
              <a:t>4. Data Highlighting &amp; Conditional Formatting</a:t>
            </a:r>
          </a:p>
          <a:p>
            <a:pPr lvl="1">
              <a:buFont typeface="Arial" panose="020B0604020202020204" pitchFamily="34" charset="0"/>
              <a:buChar char="•"/>
            </a:pPr>
            <a:r>
              <a:rPr lang="en-US" dirty="0"/>
              <a:t>Apply </a:t>
            </a:r>
            <a:r>
              <a:rPr lang="en-US" b="1" dirty="0"/>
              <a:t>color-coded highlights</a:t>
            </a:r>
            <a:r>
              <a:rPr lang="en-US" dirty="0"/>
              <a:t> based on thresholds (e.g., revenue below $1M in red).</a:t>
            </a:r>
          </a:p>
          <a:p>
            <a:pPr lvl="1">
              <a:buFont typeface="Arial" panose="020B0604020202020204" pitchFamily="34" charset="0"/>
              <a:buChar char="•"/>
            </a:pPr>
            <a:r>
              <a:rPr lang="en-US" dirty="0"/>
              <a:t>Helps users quickly identify </a:t>
            </a:r>
            <a:r>
              <a:rPr lang="en-US" b="1" dirty="0"/>
              <a:t>trends, anomalies, or outliers</a:t>
            </a:r>
            <a:r>
              <a:rPr lang="en-US" dirty="0"/>
              <a:t>.</a:t>
            </a:r>
          </a:p>
          <a:p>
            <a:r>
              <a:rPr lang="en-US" b="1" dirty="0"/>
              <a:t>5. Export &amp; Sharing</a:t>
            </a:r>
          </a:p>
          <a:p>
            <a:pPr lvl="1">
              <a:buFont typeface="Arial" panose="020B0604020202020204" pitchFamily="34" charset="0"/>
              <a:buChar char="•"/>
            </a:pPr>
            <a:r>
              <a:rPr lang="en-US" dirty="0"/>
              <a:t>Interactive reports can be </a:t>
            </a:r>
            <a:r>
              <a:rPr lang="en-US" b="1" dirty="0"/>
              <a:t>exported to PDF, Excel, CSV, or Word</a:t>
            </a:r>
            <a:r>
              <a:rPr lang="en-US" dirty="0"/>
              <a:t> while preserving formatting.</a:t>
            </a:r>
          </a:p>
          <a:p>
            <a:pPr lvl="1">
              <a:buFont typeface="Arial" panose="020B0604020202020204" pitchFamily="34" charset="0"/>
              <a:buChar char="•"/>
            </a:pPr>
            <a:r>
              <a:rPr lang="en-US" dirty="0"/>
              <a:t>Users can </a:t>
            </a:r>
            <a:r>
              <a:rPr lang="en-US" b="1" dirty="0"/>
              <a:t>save filtered views</a:t>
            </a:r>
            <a:r>
              <a:rPr lang="en-US" dirty="0"/>
              <a:t> for later use.</a:t>
            </a:r>
          </a:p>
          <a:p>
            <a:r>
              <a:rPr lang="en-US" b="1" dirty="0"/>
              <a:t>6. Embeddable in Applications</a:t>
            </a:r>
          </a:p>
          <a:p>
            <a:pPr lvl="1">
              <a:buFont typeface="Arial" panose="020B0604020202020204" pitchFamily="34" charset="0"/>
              <a:buChar char="•"/>
            </a:pPr>
            <a:r>
              <a:rPr lang="en-US" dirty="0"/>
              <a:t>Interactive reports can be </a:t>
            </a:r>
            <a:r>
              <a:rPr lang="en-US" b="1" dirty="0"/>
              <a:t>embedded in web applications, ERP systems, and portals</a:t>
            </a:r>
            <a:r>
              <a:rPr lang="en-US" dirty="0"/>
              <a:t>.</a:t>
            </a:r>
          </a:p>
          <a:p>
            <a:pPr lvl="1">
              <a:buFont typeface="Arial" panose="020B0604020202020204" pitchFamily="34" charset="0"/>
              <a:buChar char="•"/>
            </a:pPr>
            <a:r>
              <a:rPr lang="en-US" dirty="0"/>
              <a:t>Enables </a:t>
            </a:r>
            <a:r>
              <a:rPr lang="en-US" b="1" dirty="0"/>
              <a:t>role-based access control</a:t>
            </a:r>
            <a:r>
              <a:rPr lang="en-US" dirty="0"/>
              <a:t> (different users see different levels of data).</a:t>
            </a:r>
          </a:p>
          <a:p>
            <a:pPr lvl="1">
              <a:buFont typeface="Arial" panose="020B0604020202020204" pitchFamily="34" charset="0"/>
              <a:buChar char="•"/>
            </a:pPr>
            <a:endParaRPr lang="en-US" dirty="0"/>
          </a:p>
          <a:p>
            <a:r>
              <a:rPr lang="en-US" b="1" dirty="0"/>
              <a:t>Report Scheduling and Distribution in Jaspersoft</a:t>
            </a:r>
            <a:r>
              <a:rPr lang="en-US" dirty="0"/>
              <a:t> allows users to </a:t>
            </a:r>
            <a:r>
              <a:rPr lang="en-US" b="1" dirty="0"/>
              <a:t>automate report generation and delivery</a:t>
            </a:r>
            <a:r>
              <a:rPr lang="en-US" dirty="0"/>
              <a:t> at specific times or intervals. This feature ensures that users receive </a:t>
            </a:r>
            <a:r>
              <a:rPr lang="en-US" b="1" dirty="0"/>
              <a:t>timely, accurate, and relevant reports</a:t>
            </a:r>
            <a:r>
              <a:rPr lang="en-US" dirty="0"/>
              <a:t> without manually running them.</a:t>
            </a:r>
          </a:p>
          <a:p>
            <a:endParaRPr lang="en-US" dirty="0"/>
          </a:p>
          <a:p>
            <a:r>
              <a:rPr lang="en-US" b="1" dirty="0"/>
              <a:t>Parameterized Reports</a:t>
            </a:r>
            <a:r>
              <a:rPr lang="en-US" dirty="0"/>
              <a:t> in Jaspersoft allow users to </a:t>
            </a:r>
            <a:r>
              <a:rPr lang="en-US" b="1" dirty="0"/>
              <a:t>input dynamic values</a:t>
            </a:r>
            <a:r>
              <a:rPr lang="en-US" dirty="0"/>
              <a:t> (such as date ranges, customer IDs, regions, or product categories) to generate customized reports </a:t>
            </a:r>
            <a:r>
              <a:rPr lang="en-US" b="1" dirty="0"/>
              <a:t>without modifying the report structure</a:t>
            </a:r>
            <a:r>
              <a:rPr lang="en-US" dirty="0"/>
              <a:t>. This enhances flexibility and enables users to </a:t>
            </a:r>
            <a:r>
              <a:rPr lang="en-US" b="1" dirty="0"/>
              <a:t>filter data on demand</a:t>
            </a:r>
            <a:r>
              <a:rPr lang="en-US" dirty="0"/>
              <a:t>.</a:t>
            </a:r>
          </a:p>
          <a:p>
            <a:endParaRPr lang="en-US" dirty="0"/>
          </a:p>
          <a:p>
            <a:r>
              <a:rPr lang="en-US" b="1" dirty="0"/>
              <a:t>Template-Based Reporting</a:t>
            </a:r>
            <a:r>
              <a:rPr lang="en-US" dirty="0"/>
              <a:t> in Jaspersoft allows users to create </a:t>
            </a:r>
            <a:r>
              <a:rPr lang="en-US" b="1" dirty="0"/>
              <a:t>standardized report layouts</a:t>
            </a:r>
            <a:r>
              <a:rPr lang="en-US" dirty="0"/>
              <a:t> that can be reused across multiple reports. These templates ensure </a:t>
            </a:r>
            <a:r>
              <a:rPr lang="en-US" b="1" dirty="0"/>
              <a:t>consistency, branding, and efficiency</a:t>
            </a:r>
            <a:r>
              <a:rPr lang="en-US" dirty="0"/>
              <a:t> by defining a </a:t>
            </a:r>
            <a:r>
              <a:rPr lang="en-US" b="1" dirty="0"/>
              <a:t>pre-set design and structure</a:t>
            </a:r>
            <a:r>
              <a:rPr lang="en-US" dirty="0"/>
              <a:t> while allowing dynamic content to be inserted.</a:t>
            </a:r>
          </a:p>
          <a:p>
            <a:endParaRPr lang="en-US" dirty="0"/>
          </a:p>
          <a:p>
            <a:r>
              <a:rPr lang="en-US" b="1" dirty="0"/>
              <a:t>. Role-Based Access &amp; Permissions</a:t>
            </a:r>
          </a:p>
          <a:p>
            <a:pPr>
              <a:buFont typeface="Arial" panose="020B0604020202020204" pitchFamily="34" charset="0"/>
              <a:buChar char="•"/>
            </a:pPr>
            <a:r>
              <a:rPr lang="en-US" dirty="0"/>
              <a:t>Users can be assigned </a:t>
            </a:r>
            <a:r>
              <a:rPr lang="en-US" b="1" dirty="0"/>
              <a:t>different roles (Admin, Viewer, Editor, etc.)</a:t>
            </a:r>
            <a:r>
              <a:rPr lang="en-US" dirty="0"/>
              <a:t> to control access.</a:t>
            </a:r>
          </a:p>
          <a:p>
            <a:pPr>
              <a:buFont typeface="Arial" panose="020B0604020202020204" pitchFamily="34" charset="0"/>
              <a:buChar char="•"/>
            </a:pPr>
            <a:r>
              <a:rPr lang="en-US" dirty="0"/>
              <a:t>Ensures </a:t>
            </a:r>
            <a:r>
              <a:rPr lang="en-US" b="1" dirty="0"/>
              <a:t>sensitive data is protected</a:t>
            </a:r>
            <a:r>
              <a:rPr lang="en-US" dirty="0"/>
              <a:t>, while still allowing collaboration.</a:t>
            </a:r>
          </a:p>
          <a:p>
            <a:r>
              <a:rPr lang="en-US" b="1" dirty="0"/>
              <a:t>2. Shared Reports &amp; Dashboards</a:t>
            </a:r>
          </a:p>
          <a:p>
            <a:pPr>
              <a:buFont typeface="Arial" panose="020B0604020202020204" pitchFamily="34" charset="0"/>
              <a:buChar char="•"/>
            </a:pPr>
            <a:r>
              <a:rPr lang="en-US" dirty="0"/>
              <a:t>Reports and dashboards can be </a:t>
            </a:r>
            <a:r>
              <a:rPr lang="en-US" b="1" dirty="0"/>
              <a:t>shared across teams</a:t>
            </a:r>
            <a:r>
              <a:rPr lang="en-US" dirty="0"/>
              <a:t> within </a:t>
            </a:r>
            <a:r>
              <a:rPr lang="en-US" dirty="0" err="1"/>
              <a:t>JasperReports</a:t>
            </a:r>
            <a:r>
              <a:rPr lang="en-US" dirty="0"/>
              <a:t> Server.</a:t>
            </a:r>
          </a:p>
          <a:p>
            <a:pPr>
              <a:buFont typeface="Arial" panose="020B0604020202020204" pitchFamily="34" charset="0"/>
              <a:buChar char="•"/>
            </a:pPr>
            <a:r>
              <a:rPr lang="en-US" dirty="0"/>
              <a:t>Users can </a:t>
            </a:r>
            <a:r>
              <a:rPr lang="en-US" b="1" dirty="0"/>
              <a:t>collaborate on data insights</a:t>
            </a:r>
            <a:r>
              <a:rPr lang="en-US" dirty="0"/>
              <a:t> by providing comments and annotations.</a:t>
            </a:r>
          </a:p>
          <a:p>
            <a:r>
              <a:rPr lang="en-US" b="1" dirty="0"/>
              <a:t>3. Version Control &amp; Report History</a:t>
            </a:r>
          </a:p>
          <a:p>
            <a:pPr>
              <a:buFont typeface="Arial" panose="020B0604020202020204" pitchFamily="34" charset="0"/>
              <a:buChar char="•"/>
            </a:pPr>
            <a:r>
              <a:rPr lang="en-US" dirty="0"/>
              <a:t>Jaspersoft keeps </a:t>
            </a:r>
            <a:r>
              <a:rPr lang="en-US" b="1" dirty="0"/>
              <a:t>version history</a:t>
            </a:r>
            <a:r>
              <a:rPr lang="en-US" dirty="0"/>
              <a:t> of reports to track changes.</a:t>
            </a:r>
          </a:p>
          <a:p>
            <a:pPr>
              <a:buFont typeface="Arial" panose="020B0604020202020204" pitchFamily="34" charset="0"/>
              <a:buChar char="•"/>
            </a:pPr>
            <a:r>
              <a:rPr lang="en-US" dirty="0"/>
              <a:t>Users can </a:t>
            </a:r>
            <a:r>
              <a:rPr lang="en-US" b="1" dirty="0"/>
              <a:t>revert to previous versions</a:t>
            </a:r>
            <a:r>
              <a:rPr lang="en-US" dirty="0"/>
              <a:t> if needed.</a:t>
            </a:r>
          </a:p>
          <a:p>
            <a:r>
              <a:rPr lang="en-US" b="1" dirty="0"/>
              <a:t>4. Scheduled Report Delivery</a:t>
            </a:r>
          </a:p>
          <a:p>
            <a:pPr>
              <a:buFont typeface="Arial" panose="020B0604020202020204" pitchFamily="34" charset="0"/>
              <a:buChar char="•"/>
            </a:pPr>
            <a:r>
              <a:rPr lang="en-US" dirty="0"/>
              <a:t>Reports can be </a:t>
            </a:r>
            <a:r>
              <a:rPr lang="en-US" b="1" dirty="0"/>
              <a:t>automatically generated and emailed</a:t>
            </a:r>
            <a:r>
              <a:rPr lang="en-US" dirty="0"/>
              <a:t> to teams on a set schedule.</a:t>
            </a:r>
          </a:p>
          <a:p>
            <a:pPr>
              <a:buFont typeface="Arial" panose="020B0604020202020204" pitchFamily="34" charset="0"/>
              <a:buChar char="•"/>
            </a:pPr>
            <a:r>
              <a:rPr lang="en-US" dirty="0"/>
              <a:t>Ensures that all team members receive the latest data insights </a:t>
            </a:r>
            <a:r>
              <a:rPr lang="en-US" b="1" dirty="0"/>
              <a:t>without manual intervention</a:t>
            </a:r>
            <a:r>
              <a:rPr lang="en-US" dirty="0"/>
              <a:t>.</a:t>
            </a:r>
          </a:p>
          <a:p>
            <a:r>
              <a:rPr lang="en-US" b="1" dirty="0"/>
              <a:t>5. Ad Hoc Report Sharing</a:t>
            </a:r>
          </a:p>
          <a:p>
            <a:pPr>
              <a:buFont typeface="Arial" panose="020B0604020202020204" pitchFamily="34" charset="0"/>
              <a:buChar char="•"/>
            </a:pPr>
            <a:r>
              <a:rPr lang="en-US" dirty="0"/>
              <a:t>Users can create </a:t>
            </a:r>
            <a:r>
              <a:rPr lang="en-US" b="1" dirty="0"/>
              <a:t>Ad Hoc Reports</a:t>
            </a:r>
            <a:r>
              <a:rPr lang="en-US" dirty="0"/>
              <a:t> and share them </a:t>
            </a:r>
            <a:r>
              <a:rPr lang="en-US" b="1" dirty="0"/>
              <a:t>without IT involvement</a:t>
            </a:r>
            <a:r>
              <a:rPr lang="en-US" dirty="0"/>
              <a:t>.</a:t>
            </a:r>
          </a:p>
          <a:p>
            <a:pPr>
              <a:buFont typeface="Arial" panose="020B0604020202020204" pitchFamily="34" charset="0"/>
              <a:buChar char="•"/>
            </a:pPr>
            <a:r>
              <a:rPr lang="en-US" dirty="0"/>
              <a:t>Encourages </a:t>
            </a:r>
            <a:r>
              <a:rPr lang="en-US" b="1" dirty="0"/>
              <a:t>self-service reporting</a:t>
            </a:r>
            <a:r>
              <a:rPr lang="en-US" dirty="0"/>
              <a:t> within teams.</a:t>
            </a:r>
          </a:p>
          <a:p>
            <a:r>
              <a:rPr lang="en-US" b="1" dirty="0"/>
              <a:t>6. Embedding &amp; Integration with Other Tools</a:t>
            </a:r>
          </a:p>
          <a:p>
            <a:pPr>
              <a:buFont typeface="Arial" panose="020B0604020202020204" pitchFamily="34" charset="0"/>
              <a:buChar char="•"/>
            </a:pPr>
            <a:r>
              <a:rPr lang="en-US" dirty="0"/>
              <a:t>Jaspersoft can be </a:t>
            </a:r>
            <a:r>
              <a:rPr lang="en-US" b="1" dirty="0"/>
              <a:t>embedded into external applications, ERPs, and CRMs</a:t>
            </a:r>
            <a:r>
              <a:rPr lang="en-US" dirty="0"/>
              <a:t>.</a:t>
            </a:r>
          </a:p>
          <a:p>
            <a:pPr>
              <a:buFont typeface="Arial" panose="020B0604020202020204" pitchFamily="34" charset="0"/>
              <a:buChar char="•"/>
            </a:pPr>
            <a:r>
              <a:rPr lang="en-US" dirty="0"/>
              <a:t>Reports and dashboards can be </a:t>
            </a:r>
            <a:r>
              <a:rPr lang="en-US" b="1" dirty="0"/>
              <a:t>shared through web portals or custom applications</a:t>
            </a:r>
            <a:r>
              <a:rPr lang="en-US" dirty="0"/>
              <a:t>.</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13</a:t>
            </a:fld>
            <a:endParaRPr lang="en-GB" dirty="0"/>
          </a:p>
        </p:txBody>
      </p:sp>
    </p:spTree>
    <p:extLst>
      <p:ext uri="{BB962C8B-B14F-4D97-AF65-F5344CB8AC3E}">
        <p14:creationId xmlns:p14="http://schemas.microsoft.com/office/powerpoint/2010/main" val="906403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F7F4D-CD13-0F6E-32FB-E18F284A3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0B721-14C3-0BC5-146C-FA45F7B6B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F99F8-2B8B-0BC5-05D6-05E4B804F39C}"/>
              </a:ext>
            </a:extLst>
          </p:cNvPr>
          <p:cNvSpPr>
            <a:spLocks noGrp="1"/>
          </p:cNvSpPr>
          <p:nvPr>
            <p:ph type="body" idx="1"/>
          </p:nvPr>
        </p:nvSpPr>
        <p:spPr/>
        <p:txBody>
          <a:bodyPr/>
          <a:lstStyle/>
          <a:p>
            <a:r>
              <a:rPr lang="en-US" b="1" dirty="0"/>
              <a:t>Jasper Ad Hoc Reporting</a:t>
            </a:r>
            <a:r>
              <a:rPr lang="en-US" dirty="0"/>
              <a:t> is a feature in </a:t>
            </a:r>
            <a:r>
              <a:rPr lang="en-US" b="1" dirty="0"/>
              <a:t>TIBCO Jaspersoft</a:t>
            </a:r>
            <a:r>
              <a:rPr lang="en-US" dirty="0"/>
              <a:t> that allows </a:t>
            </a:r>
            <a:r>
              <a:rPr lang="en-US" b="1" dirty="0"/>
              <a:t>business users and non-technical staff</a:t>
            </a:r>
            <a:r>
              <a:rPr lang="en-US" dirty="0"/>
              <a:t> to create, customize, and explore reports </a:t>
            </a:r>
            <a:r>
              <a:rPr lang="en-US" b="1" dirty="0"/>
              <a:t>without needing advanced SQL or coding skills</a:t>
            </a:r>
            <a:r>
              <a:rPr lang="en-US" dirty="0"/>
              <a:t>.</a:t>
            </a:r>
          </a:p>
          <a:p>
            <a:r>
              <a:rPr lang="en-US" b="1" dirty="0"/>
              <a:t>Self-Service Report Creation</a:t>
            </a:r>
          </a:p>
          <a:p>
            <a:pPr lvl="1">
              <a:buFont typeface="Arial" panose="020B0604020202020204" pitchFamily="34" charset="0"/>
              <a:buChar char="•"/>
            </a:pPr>
            <a:r>
              <a:rPr lang="en-US" dirty="0"/>
              <a:t>Users can </a:t>
            </a:r>
            <a:r>
              <a:rPr lang="en-US" b="1" dirty="0"/>
              <a:t>drag and drop</a:t>
            </a:r>
            <a:r>
              <a:rPr lang="en-US" dirty="0"/>
              <a:t> fields to build reports.</a:t>
            </a:r>
          </a:p>
          <a:p>
            <a:pPr lvl="1">
              <a:buFont typeface="Arial" panose="020B0604020202020204" pitchFamily="34" charset="0"/>
              <a:buChar char="•"/>
            </a:pPr>
            <a:r>
              <a:rPr lang="en-US" dirty="0"/>
              <a:t>No SQL or programming required—ideal for non-technical users.</a:t>
            </a:r>
          </a:p>
          <a:p>
            <a:pPr lvl="1">
              <a:buFont typeface="Arial" panose="020B0604020202020204" pitchFamily="34" charset="0"/>
              <a:buChar char="•"/>
            </a:pPr>
            <a:r>
              <a:rPr lang="en-US" dirty="0"/>
              <a:t>Can generate </a:t>
            </a:r>
            <a:r>
              <a:rPr lang="en-US" b="1" dirty="0"/>
              <a:t>tables, crosstabs, and charts</a:t>
            </a:r>
            <a:r>
              <a:rPr lang="en-US" dirty="0"/>
              <a:t> on the fly.</a:t>
            </a:r>
          </a:p>
          <a:p>
            <a:r>
              <a:rPr lang="en-US" b="1" dirty="0"/>
              <a:t>2. Interactive Data Exploration</a:t>
            </a:r>
          </a:p>
          <a:p>
            <a:pPr lvl="1">
              <a:buFont typeface="Arial" panose="020B0604020202020204" pitchFamily="34" charset="0"/>
              <a:buChar char="•"/>
            </a:pPr>
            <a:r>
              <a:rPr lang="en-US" dirty="0"/>
              <a:t>Filter, group, and summarize data in real time.</a:t>
            </a:r>
          </a:p>
          <a:p>
            <a:pPr lvl="1">
              <a:buFont typeface="Arial" panose="020B0604020202020204" pitchFamily="34" charset="0"/>
              <a:buChar char="•"/>
            </a:pPr>
            <a:r>
              <a:rPr lang="en-US" dirty="0"/>
              <a:t>Drill down into data without modifying core reports.</a:t>
            </a:r>
          </a:p>
          <a:p>
            <a:pPr lvl="1">
              <a:buFont typeface="Arial" panose="020B0604020202020204" pitchFamily="34" charset="0"/>
              <a:buChar char="•"/>
            </a:pPr>
            <a:r>
              <a:rPr lang="en-US" dirty="0"/>
              <a:t>Ad hoc views can be converted into full reports for </a:t>
            </a:r>
            <a:r>
              <a:rPr lang="en-US" b="1" dirty="0"/>
              <a:t>scheduled delivery</a:t>
            </a:r>
            <a:r>
              <a:rPr lang="en-US" dirty="0"/>
              <a:t>.</a:t>
            </a:r>
          </a:p>
          <a:p>
            <a:r>
              <a:rPr lang="en-US" b="1" dirty="0"/>
              <a:t>3. Data Source Flexibility</a:t>
            </a:r>
          </a:p>
          <a:p>
            <a:pPr lvl="1">
              <a:buFont typeface="Arial" panose="020B0604020202020204" pitchFamily="34" charset="0"/>
              <a:buChar char="•"/>
            </a:pPr>
            <a:r>
              <a:rPr lang="en-US" dirty="0"/>
              <a:t>Works with relational databases (PostgreSQL, MySQL, Oracle, SQL Server).</a:t>
            </a:r>
          </a:p>
          <a:p>
            <a:pPr lvl="1">
              <a:buFont typeface="Arial" panose="020B0604020202020204" pitchFamily="34" charset="0"/>
              <a:buChar char="•"/>
            </a:pPr>
            <a:r>
              <a:rPr lang="en-US" dirty="0"/>
              <a:t>Can pull data from </a:t>
            </a:r>
            <a:r>
              <a:rPr lang="en-US" b="1" dirty="0"/>
              <a:t>Big Data, cloud, or web services (REST, XML, JSON)</a:t>
            </a:r>
            <a:r>
              <a:rPr lang="en-US" dirty="0"/>
              <a:t>.</a:t>
            </a:r>
          </a:p>
          <a:p>
            <a:pPr lvl="1">
              <a:buFont typeface="Arial" panose="020B0604020202020204" pitchFamily="34" charset="0"/>
              <a:buChar char="•"/>
            </a:pPr>
            <a:r>
              <a:rPr lang="en-US" dirty="0"/>
              <a:t>Uses </a:t>
            </a:r>
            <a:r>
              <a:rPr lang="en-US" b="1" dirty="0"/>
              <a:t>domains</a:t>
            </a:r>
            <a:r>
              <a:rPr lang="en-US" dirty="0"/>
              <a:t> to simplify complex databases for end-users.</a:t>
            </a:r>
          </a:p>
          <a:p>
            <a:r>
              <a:rPr lang="en-US" b="1" dirty="0"/>
              <a:t>4. Report Export &amp; Sharing</a:t>
            </a:r>
          </a:p>
          <a:p>
            <a:pPr lvl="1">
              <a:buFont typeface="Arial" panose="020B0604020202020204" pitchFamily="34" charset="0"/>
              <a:buChar char="•"/>
            </a:pPr>
            <a:r>
              <a:rPr lang="en-US" dirty="0"/>
              <a:t>Users can </a:t>
            </a:r>
            <a:r>
              <a:rPr lang="en-US" b="1" dirty="0"/>
              <a:t>export reports to PDF, Excel, CSV, and other formats</a:t>
            </a:r>
            <a:r>
              <a:rPr lang="en-US" dirty="0"/>
              <a:t>.</a:t>
            </a:r>
          </a:p>
          <a:p>
            <a:pPr lvl="1">
              <a:buFont typeface="Arial" panose="020B0604020202020204" pitchFamily="34" charset="0"/>
              <a:buChar char="•"/>
            </a:pPr>
            <a:r>
              <a:rPr lang="en-US" dirty="0"/>
              <a:t>Can schedule and distribute reports via </a:t>
            </a:r>
            <a:r>
              <a:rPr lang="en-US" b="1" dirty="0"/>
              <a:t>email or dashboards</a:t>
            </a:r>
            <a:r>
              <a:rPr lang="en-US" dirty="0"/>
              <a:t>.</a:t>
            </a:r>
          </a:p>
          <a:p>
            <a:pPr lvl="1">
              <a:buFont typeface="Arial" panose="020B0604020202020204" pitchFamily="34" charset="0"/>
              <a:buChar char="•"/>
            </a:pPr>
            <a:r>
              <a:rPr lang="en-US" dirty="0"/>
              <a:t>Supports embedding within </a:t>
            </a:r>
            <a:r>
              <a:rPr lang="en-US" b="1" dirty="0"/>
              <a:t>ERP, web applications, and portals</a:t>
            </a:r>
            <a:r>
              <a:rPr lang="en-US" dirty="0"/>
              <a:t>.</a:t>
            </a:r>
          </a:p>
          <a:p>
            <a:endParaRPr lang="en-ZA" dirty="0"/>
          </a:p>
          <a:p>
            <a:r>
              <a:rPr lang="en-US" b="1" dirty="0"/>
              <a:t>Data visualization in Jaspersoft</a:t>
            </a:r>
            <a:r>
              <a:rPr lang="en-US" dirty="0"/>
              <a:t> refers to the </a:t>
            </a:r>
            <a:r>
              <a:rPr lang="en-US" b="1" dirty="0"/>
              <a:t>graphical representation of data</a:t>
            </a:r>
            <a:r>
              <a:rPr lang="en-US" dirty="0"/>
              <a:t> using charts, graphs, dashboards, and interactive reports. It helps users easily </a:t>
            </a:r>
            <a:r>
              <a:rPr lang="en-US" b="1" dirty="0"/>
              <a:t>interpret trends, patterns, and insights</a:t>
            </a:r>
            <a:r>
              <a:rPr lang="en-US" dirty="0"/>
              <a:t> from their data.</a:t>
            </a:r>
            <a:endParaRPr lang="en-ZA" dirty="0"/>
          </a:p>
          <a:p>
            <a:endParaRPr lang="en-ZA" dirty="0"/>
          </a:p>
          <a:p>
            <a:r>
              <a:rPr lang="en-US" b="1" dirty="0"/>
              <a:t>Interactive Reports in Jaspersoft</a:t>
            </a:r>
            <a:r>
              <a:rPr lang="en-US" dirty="0"/>
              <a:t> allow users to </a:t>
            </a:r>
            <a:r>
              <a:rPr lang="en-US" b="1" dirty="0"/>
              <a:t>modify, filter, and analyze reports in real time</a:t>
            </a:r>
            <a:r>
              <a:rPr lang="en-US" dirty="0"/>
              <a:t> without needing to redesign or regenerate them. These reports enable </a:t>
            </a:r>
            <a:r>
              <a:rPr lang="en-US" b="1" dirty="0"/>
              <a:t>self-service data exploration</a:t>
            </a:r>
            <a:r>
              <a:rPr lang="en-US" dirty="0"/>
              <a:t>, improving usability and decision-making.</a:t>
            </a:r>
            <a:endParaRPr lang="en-ZA" dirty="0"/>
          </a:p>
          <a:p>
            <a:endParaRPr lang="en-ZA" dirty="0"/>
          </a:p>
          <a:p>
            <a:r>
              <a:rPr lang="en-US" b="1" dirty="0"/>
              <a:t>In-Report Filtering &amp; Sorting</a:t>
            </a:r>
          </a:p>
          <a:p>
            <a:pPr lvl="1">
              <a:buFont typeface="Arial" panose="020B0604020202020204" pitchFamily="34" charset="0"/>
              <a:buChar char="•"/>
            </a:pPr>
            <a:r>
              <a:rPr lang="en-US" dirty="0"/>
              <a:t>Users can </a:t>
            </a:r>
            <a:r>
              <a:rPr lang="en-US" b="1" dirty="0"/>
              <a:t>apply filters</a:t>
            </a:r>
            <a:r>
              <a:rPr lang="en-US" dirty="0"/>
              <a:t> (date range, category, etc.) </a:t>
            </a:r>
            <a:r>
              <a:rPr lang="en-US" b="1" dirty="0"/>
              <a:t>without re-running the report</a:t>
            </a:r>
            <a:r>
              <a:rPr lang="en-US" dirty="0"/>
              <a:t>.</a:t>
            </a:r>
          </a:p>
          <a:p>
            <a:pPr lvl="1">
              <a:buFont typeface="Arial" panose="020B0604020202020204" pitchFamily="34" charset="0"/>
              <a:buChar char="•"/>
            </a:pPr>
            <a:r>
              <a:rPr lang="en-US" dirty="0"/>
              <a:t>Allows </a:t>
            </a:r>
            <a:r>
              <a:rPr lang="en-US" b="1" dirty="0"/>
              <a:t>sorting</a:t>
            </a:r>
            <a:r>
              <a:rPr lang="en-US" dirty="0"/>
              <a:t> by different columns dynamically.</a:t>
            </a:r>
          </a:p>
          <a:p>
            <a:r>
              <a:rPr lang="en-US" b="1" dirty="0"/>
              <a:t>2. Drill-Down &amp; Drill-Through</a:t>
            </a:r>
          </a:p>
          <a:p>
            <a:pPr lvl="1">
              <a:buFont typeface="Arial" panose="020B0604020202020204" pitchFamily="34" charset="0"/>
              <a:buChar char="•"/>
            </a:pPr>
            <a:r>
              <a:rPr lang="en-US" dirty="0"/>
              <a:t>Users can </a:t>
            </a:r>
            <a:r>
              <a:rPr lang="en-US" b="1" dirty="0"/>
              <a:t>click on data points</a:t>
            </a:r>
            <a:r>
              <a:rPr lang="en-US" dirty="0"/>
              <a:t> to drill down into </a:t>
            </a:r>
            <a:r>
              <a:rPr lang="en-US" b="1" dirty="0"/>
              <a:t>more detailed views</a:t>
            </a:r>
            <a:r>
              <a:rPr lang="en-US" dirty="0"/>
              <a:t>.</a:t>
            </a:r>
          </a:p>
          <a:p>
            <a:pPr lvl="1">
              <a:buFont typeface="Arial" panose="020B0604020202020204" pitchFamily="34" charset="0"/>
              <a:buChar char="•"/>
            </a:pPr>
            <a:r>
              <a:rPr lang="en-US" b="1" dirty="0"/>
              <a:t>Drill-through links</a:t>
            </a:r>
            <a:r>
              <a:rPr lang="en-US" dirty="0"/>
              <a:t> allow navigation between reports (e.g., from a summary report to transaction-level details).</a:t>
            </a:r>
          </a:p>
          <a:p>
            <a:r>
              <a:rPr lang="en-US" b="1" dirty="0"/>
              <a:t>3. Column Show/Hide &amp; Reordering</a:t>
            </a:r>
          </a:p>
          <a:p>
            <a:pPr lvl="1">
              <a:buFont typeface="Arial" panose="020B0604020202020204" pitchFamily="34" charset="0"/>
              <a:buChar char="•"/>
            </a:pPr>
            <a:r>
              <a:rPr lang="en-US" dirty="0"/>
              <a:t>Users can </a:t>
            </a:r>
            <a:r>
              <a:rPr lang="en-US" b="1" dirty="0"/>
              <a:t>toggle column visibility</a:t>
            </a:r>
            <a:r>
              <a:rPr lang="en-US" dirty="0"/>
              <a:t> to focus only on relevant data.</a:t>
            </a:r>
          </a:p>
          <a:p>
            <a:pPr lvl="1">
              <a:buFont typeface="Arial" panose="020B0604020202020204" pitchFamily="34" charset="0"/>
              <a:buChar char="•"/>
            </a:pPr>
            <a:r>
              <a:rPr lang="en-US" dirty="0"/>
              <a:t>Allows </a:t>
            </a:r>
            <a:r>
              <a:rPr lang="en-US" b="1" dirty="0"/>
              <a:t>drag-and-drop column reordering</a:t>
            </a:r>
            <a:r>
              <a:rPr lang="en-US" dirty="0"/>
              <a:t> without modifying the report structure.</a:t>
            </a:r>
          </a:p>
          <a:p>
            <a:r>
              <a:rPr lang="en-US" b="1" dirty="0"/>
              <a:t>4. Data Highlighting &amp; Conditional Formatting</a:t>
            </a:r>
          </a:p>
          <a:p>
            <a:pPr lvl="1">
              <a:buFont typeface="Arial" panose="020B0604020202020204" pitchFamily="34" charset="0"/>
              <a:buChar char="•"/>
            </a:pPr>
            <a:r>
              <a:rPr lang="en-US" dirty="0"/>
              <a:t>Apply </a:t>
            </a:r>
            <a:r>
              <a:rPr lang="en-US" b="1" dirty="0"/>
              <a:t>color-coded highlights</a:t>
            </a:r>
            <a:r>
              <a:rPr lang="en-US" dirty="0"/>
              <a:t> based on thresholds (e.g., revenue below $1M in red).</a:t>
            </a:r>
          </a:p>
          <a:p>
            <a:pPr lvl="1">
              <a:buFont typeface="Arial" panose="020B0604020202020204" pitchFamily="34" charset="0"/>
              <a:buChar char="•"/>
            </a:pPr>
            <a:r>
              <a:rPr lang="en-US" dirty="0"/>
              <a:t>Helps users quickly identify </a:t>
            </a:r>
            <a:r>
              <a:rPr lang="en-US" b="1" dirty="0"/>
              <a:t>trends, anomalies, or outliers</a:t>
            </a:r>
            <a:r>
              <a:rPr lang="en-US" dirty="0"/>
              <a:t>.</a:t>
            </a:r>
          </a:p>
          <a:p>
            <a:r>
              <a:rPr lang="en-US" b="1" dirty="0"/>
              <a:t>5. Export &amp; Sharing</a:t>
            </a:r>
          </a:p>
          <a:p>
            <a:pPr lvl="1">
              <a:buFont typeface="Arial" panose="020B0604020202020204" pitchFamily="34" charset="0"/>
              <a:buChar char="•"/>
            </a:pPr>
            <a:r>
              <a:rPr lang="en-US" dirty="0"/>
              <a:t>Interactive reports can be </a:t>
            </a:r>
            <a:r>
              <a:rPr lang="en-US" b="1" dirty="0"/>
              <a:t>exported to PDF, Excel, CSV, or Word</a:t>
            </a:r>
            <a:r>
              <a:rPr lang="en-US" dirty="0"/>
              <a:t> while preserving formatting.</a:t>
            </a:r>
          </a:p>
          <a:p>
            <a:pPr lvl="1">
              <a:buFont typeface="Arial" panose="020B0604020202020204" pitchFamily="34" charset="0"/>
              <a:buChar char="•"/>
            </a:pPr>
            <a:r>
              <a:rPr lang="en-US" dirty="0"/>
              <a:t>Users can </a:t>
            </a:r>
            <a:r>
              <a:rPr lang="en-US" b="1" dirty="0"/>
              <a:t>save filtered views</a:t>
            </a:r>
            <a:r>
              <a:rPr lang="en-US" dirty="0"/>
              <a:t> for later use.</a:t>
            </a:r>
          </a:p>
          <a:p>
            <a:r>
              <a:rPr lang="en-US" b="1" dirty="0"/>
              <a:t>6. Embeddable in Applications</a:t>
            </a:r>
          </a:p>
          <a:p>
            <a:pPr lvl="1">
              <a:buFont typeface="Arial" panose="020B0604020202020204" pitchFamily="34" charset="0"/>
              <a:buChar char="•"/>
            </a:pPr>
            <a:r>
              <a:rPr lang="en-US" dirty="0"/>
              <a:t>Interactive reports can be </a:t>
            </a:r>
            <a:r>
              <a:rPr lang="en-US" b="1" dirty="0"/>
              <a:t>embedded in web applications, ERP systems, and portals</a:t>
            </a:r>
            <a:r>
              <a:rPr lang="en-US" dirty="0"/>
              <a:t>.</a:t>
            </a:r>
          </a:p>
          <a:p>
            <a:pPr lvl="1">
              <a:buFont typeface="Arial" panose="020B0604020202020204" pitchFamily="34" charset="0"/>
              <a:buChar char="•"/>
            </a:pPr>
            <a:r>
              <a:rPr lang="en-US" dirty="0"/>
              <a:t>Enables </a:t>
            </a:r>
            <a:r>
              <a:rPr lang="en-US" b="1" dirty="0"/>
              <a:t>role-based access control</a:t>
            </a:r>
            <a:r>
              <a:rPr lang="en-US" dirty="0"/>
              <a:t> (different users see different levels of data).</a:t>
            </a:r>
          </a:p>
          <a:p>
            <a:pPr lvl="1">
              <a:buFont typeface="Arial" panose="020B0604020202020204" pitchFamily="34" charset="0"/>
              <a:buChar char="•"/>
            </a:pPr>
            <a:endParaRPr lang="en-US" dirty="0"/>
          </a:p>
          <a:p>
            <a:r>
              <a:rPr lang="en-US" b="1" dirty="0"/>
              <a:t>Report Scheduling and Distribution in Jaspersoft</a:t>
            </a:r>
            <a:r>
              <a:rPr lang="en-US" dirty="0"/>
              <a:t> allows users to </a:t>
            </a:r>
            <a:r>
              <a:rPr lang="en-US" b="1" dirty="0"/>
              <a:t>automate report generation and delivery</a:t>
            </a:r>
            <a:r>
              <a:rPr lang="en-US" dirty="0"/>
              <a:t> at specific times or intervals. This feature ensures that users receive </a:t>
            </a:r>
            <a:r>
              <a:rPr lang="en-US" b="1" dirty="0"/>
              <a:t>timely, accurate, and relevant reports</a:t>
            </a:r>
            <a:r>
              <a:rPr lang="en-US" dirty="0"/>
              <a:t> without manually running them.</a:t>
            </a:r>
          </a:p>
          <a:p>
            <a:endParaRPr lang="en-US" dirty="0"/>
          </a:p>
          <a:p>
            <a:r>
              <a:rPr lang="en-US" b="1" dirty="0"/>
              <a:t>Parameterized Reports</a:t>
            </a:r>
            <a:r>
              <a:rPr lang="en-US" dirty="0"/>
              <a:t> in Jaspersoft allow users to </a:t>
            </a:r>
            <a:r>
              <a:rPr lang="en-US" b="1" dirty="0"/>
              <a:t>input dynamic values</a:t>
            </a:r>
            <a:r>
              <a:rPr lang="en-US" dirty="0"/>
              <a:t> (such as date ranges, customer IDs, regions, or product categories) to generate customized reports </a:t>
            </a:r>
            <a:r>
              <a:rPr lang="en-US" b="1" dirty="0"/>
              <a:t>without modifying the report structure</a:t>
            </a:r>
            <a:r>
              <a:rPr lang="en-US" dirty="0"/>
              <a:t>. This enhances flexibility and enables users to </a:t>
            </a:r>
            <a:r>
              <a:rPr lang="en-US" b="1" dirty="0"/>
              <a:t>filter data on demand</a:t>
            </a:r>
            <a:r>
              <a:rPr lang="en-US" dirty="0"/>
              <a:t>.</a:t>
            </a:r>
          </a:p>
          <a:p>
            <a:endParaRPr lang="en-US" dirty="0"/>
          </a:p>
          <a:p>
            <a:r>
              <a:rPr lang="en-US" b="1" dirty="0"/>
              <a:t>Template-Based Reporting</a:t>
            </a:r>
            <a:r>
              <a:rPr lang="en-US" dirty="0"/>
              <a:t> in Jaspersoft allows users to create </a:t>
            </a:r>
            <a:r>
              <a:rPr lang="en-US" b="1" dirty="0"/>
              <a:t>standardized report layouts</a:t>
            </a:r>
            <a:r>
              <a:rPr lang="en-US" dirty="0"/>
              <a:t> that can be reused across multiple reports. These templates ensure </a:t>
            </a:r>
            <a:r>
              <a:rPr lang="en-US" b="1" dirty="0"/>
              <a:t>consistency, branding, and efficiency</a:t>
            </a:r>
            <a:r>
              <a:rPr lang="en-US" dirty="0"/>
              <a:t> by defining a </a:t>
            </a:r>
            <a:r>
              <a:rPr lang="en-US" b="1" dirty="0"/>
              <a:t>pre-set design and structure</a:t>
            </a:r>
            <a:r>
              <a:rPr lang="en-US" dirty="0"/>
              <a:t> while allowing dynamic content to be inserted.</a:t>
            </a:r>
          </a:p>
          <a:p>
            <a:endParaRPr lang="en-US" dirty="0"/>
          </a:p>
          <a:p>
            <a:r>
              <a:rPr lang="en-US" b="1" dirty="0"/>
              <a:t>. Role-Based Access &amp; Permissions</a:t>
            </a:r>
          </a:p>
          <a:p>
            <a:pPr>
              <a:buFont typeface="Arial" panose="020B0604020202020204" pitchFamily="34" charset="0"/>
              <a:buChar char="•"/>
            </a:pPr>
            <a:r>
              <a:rPr lang="en-US" dirty="0"/>
              <a:t>Users can be assigned </a:t>
            </a:r>
            <a:r>
              <a:rPr lang="en-US" b="1" dirty="0"/>
              <a:t>different roles (Admin, Viewer, Editor, etc.)</a:t>
            </a:r>
            <a:r>
              <a:rPr lang="en-US" dirty="0"/>
              <a:t> to control access.</a:t>
            </a:r>
          </a:p>
          <a:p>
            <a:pPr>
              <a:buFont typeface="Arial" panose="020B0604020202020204" pitchFamily="34" charset="0"/>
              <a:buChar char="•"/>
            </a:pPr>
            <a:r>
              <a:rPr lang="en-US" dirty="0"/>
              <a:t>Ensures </a:t>
            </a:r>
            <a:r>
              <a:rPr lang="en-US" b="1" dirty="0"/>
              <a:t>sensitive data is protected</a:t>
            </a:r>
            <a:r>
              <a:rPr lang="en-US" dirty="0"/>
              <a:t>, while still allowing collaboration.</a:t>
            </a:r>
          </a:p>
          <a:p>
            <a:r>
              <a:rPr lang="en-US" b="1" dirty="0"/>
              <a:t>2. Shared Reports &amp; Dashboards</a:t>
            </a:r>
          </a:p>
          <a:p>
            <a:pPr>
              <a:buFont typeface="Arial" panose="020B0604020202020204" pitchFamily="34" charset="0"/>
              <a:buChar char="•"/>
            </a:pPr>
            <a:r>
              <a:rPr lang="en-US" dirty="0"/>
              <a:t>Reports and dashboards can be </a:t>
            </a:r>
            <a:r>
              <a:rPr lang="en-US" b="1" dirty="0"/>
              <a:t>shared across teams</a:t>
            </a:r>
            <a:r>
              <a:rPr lang="en-US" dirty="0"/>
              <a:t> within </a:t>
            </a:r>
            <a:r>
              <a:rPr lang="en-US" dirty="0" err="1"/>
              <a:t>JasperReports</a:t>
            </a:r>
            <a:r>
              <a:rPr lang="en-US" dirty="0"/>
              <a:t> Server.</a:t>
            </a:r>
          </a:p>
          <a:p>
            <a:pPr>
              <a:buFont typeface="Arial" panose="020B0604020202020204" pitchFamily="34" charset="0"/>
              <a:buChar char="•"/>
            </a:pPr>
            <a:r>
              <a:rPr lang="en-US" dirty="0"/>
              <a:t>Users can </a:t>
            </a:r>
            <a:r>
              <a:rPr lang="en-US" b="1" dirty="0"/>
              <a:t>collaborate on data insights</a:t>
            </a:r>
            <a:r>
              <a:rPr lang="en-US" dirty="0"/>
              <a:t> by providing comments and annotations.</a:t>
            </a:r>
          </a:p>
          <a:p>
            <a:r>
              <a:rPr lang="en-US" b="1" dirty="0"/>
              <a:t>3. Version Control &amp; Report History</a:t>
            </a:r>
          </a:p>
          <a:p>
            <a:pPr>
              <a:buFont typeface="Arial" panose="020B0604020202020204" pitchFamily="34" charset="0"/>
              <a:buChar char="•"/>
            </a:pPr>
            <a:r>
              <a:rPr lang="en-US" dirty="0"/>
              <a:t>Jaspersoft keeps </a:t>
            </a:r>
            <a:r>
              <a:rPr lang="en-US" b="1" dirty="0"/>
              <a:t>version history</a:t>
            </a:r>
            <a:r>
              <a:rPr lang="en-US" dirty="0"/>
              <a:t> of reports to track changes.</a:t>
            </a:r>
          </a:p>
          <a:p>
            <a:pPr>
              <a:buFont typeface="Arial" panose="020B0604020202020204" pitchFamily="34" charset="0"/>
              <a:buChar char="•"/>
            </a:pPr>
            <a:r>
              <a:rPr lang="en-US" dirty="0"/>
              <a:t>Users can </a:t>
            </a:r>
            <a:r>
              <a:rPr lang="en-US" b="1" dirty="0"/>
              <a:t>revert to previous versions</a:t>
            </a:r>
            <a:r>
              <a:rPr lang="en-US" dirty="0"/>
              <a:t> if needed.</a:t>
            </a:r>
          </a:p>
          <a:p>
            <a:r>
              <a:rPr lang="en-US" b="1" dirty="0"/>
              <a:t>4. Scheduled Report Delivery</a:t>
            </a:r>
          </a:p>
          <a:p>
            <a:pPr>
              <a:buFont typeface="Arial" panose="020B0604020202020204" pitchFamily="34" charset="0"/>
              <a:buChar char="•"/>
            </a:pPr>
            <a:r>
              <a:rPr lang="en-US" dirty="0"/>
              <a:t>Reports can be </a:t>
            </a:r>
            <a:r>
              <a:rPr lang="en-US" b="1" dirty="0"/>
              <a:t>automatically generated and emailed</a:t>
            </a:r>
            <a:r>
              <a:rPr lang="en-US" dirty="0"/>
              <a:t> to teams on a set schedule.</a:t>
            </a:r>
          </a:p>
          <a:p>
            <a:pPr>
              <a:buFont typeface="Arial" panose="020B0604020202020204" pitchFamily="34" charset="0"/>
              <a:buChar char="•"/>
            </a:pPr>
            <a:r>
              <a:rPr lang="en-US" dirty="0"/>
              <a:t>Ensures that all team members receive the latest data insights </a:t>
            </a:r>
            <a:r>
              <a:rPr lang="en-US" b="1" dirty="0"/>
              <a:t>without manual intervention</a:t>
            </a:r>
            <a:r>
              <a:rPr lang="en-US" dirty="0"/>
              <a:t>.</a:t>
            </a:r>
          </a:p>
          <a:p>
            <a:r>
              <a:rPr lang="en-US" b="1" dirty="0"/>
              <a:t>5. Ad Hoc Report Sharing</a:t>
            </a:r>
          </a:p>
          <a:p>
            <a:pPr>
              <a:buFont typeface="Arial" panose="020B0604020202020204" pitchFamily="34" charset="0"/>
              <a:buChar char="•"/>
            </a:pPr>
            <a:r>
              <a:rPr lang="en-US" dirty="0"/>
              <a:t>Users can create </a:t>
            </a:r>
            <a:r>
              <a:rPr lang="en-US" b="1" dirty="0"/>
              <a:t>Ad Hoc Reports</a:t>
            </a:r>
            <a:r>
              <a:rPr lang="en-US" dirty="0"/>
              <a:t> and share them </a:t>
            </a:r>
            <a:r>
              <a:rPr lang="en-US" b="1" dirty="0"/>
              <a:t>without IT involvement</a:t>
            </a:r>
            <a:r>
              <a:rPr lang="en-US" dirty="0"/>
              <a:t>.</a:t>
            </a:r>
          </a:p>
          <a:p>
            <a:pPr>
              <a:buFont typeface="Arial" panose="020B0604020202020204" pitchFamily="34" charset="0"/>
              <a:buChar char="•"/>
            </a:pPr>
            <a:r>
              <a:rPr lang="en-US" dirty="0"/>
              <a:t>Encourages </a:t>
            </a:r>
            <a:r>
              <a:rPr lang="en-US" b="1" dirty="0"/>
              <a:t>self-service reporting</a:t>
            </a:r>
            <a:r>
              <a:rPr lang="en-US" dirty="0"/>
              <a:t> within teams.</a:t>
            </a:r>
          </a:p>
          <a:p>
            <a:r>
              <a:rPr lang="en-US" b="1" dirty="0"/>
              <a:t>6. Embedding &amp; Integration with Other Tools</a:t>
            </a:r>
          </a:p>
          <a:p>
            <a:pPr>
              <a:buFont typeface="Arial" panose="020B0604020202020204" pitchFamily="34" charset="0"/>
              <a:buChar char="•"/>
            </a:pPr>
            <a:r>
              <a:rPr lang="en-US" dirty="0"/>
              <a:t>Jaspersoft can be </a:t>
            </a:r>
            <a:r>
              <a:rPr lang="en-US" b="1" dirty="0"/>
              <a:t>embedded into external applications, ERPs, and CRMs</a:t>
            </a:r>
            <a:r>
              <a:rPr lang="en-US" dirty="0"/>
              <a:t>.</a:t>
            </a:r>
          </a:p>
          <a:p>
            <a:pPr>
              <a:buFont typeface="Arial" panose="020B0604020202020204" pitchFamily="34" charset="0"/>
              <a:buChar char="•"/>
            </a:pPr>
            <a:r>
              <a:rPr lang="en-US" dirty="0"/>
              <a:t>Reports and dashboards can be </a:t>
            </a:r>
            <a:r>
              <a:rPr lang="en-US" b="1" dirty="0"/>
              <a:t>shared through web portals or custom applications</a:t>
            </a:r>
            <a:r>
              <a:rPr lang="en-US" dirty="0"/>
              <a:t>.</a:t>
            </a:r>
          </a:p>
          <a:p>
            <a:pPr marL="1143000" lvl="2" indent="-228600">
              <a:lnSpc>
                <a:spcPct val="107000"/>
              </a:lnSpc>
              <a:tabLst>
                <a:tab pos="1371600" algn="l"/>
              </a:tabLst>
            </a:pP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7EEE4AB-70AD-7478-F140-020401D10E1F}"/>
              </a:ext>
            </a:extLst>
          </p:cNvPr>
          <p:cNvSpPr>
            <a:spLocks noGrp="1"/>
          </p:cNvSpPr>
          <p:nvPr>
            <p:ph type="sldNum" sz="quarter" idx="5"/>
          </p:nvPr>
        </p:nvSpPr>
        <p:spPr/>
        <p:txBody>
          <a:bodyPr/>
          <a:lstStyle/>
          <a:p>
            <a:fld id="{86689AF9-8242-AB4E-BF72-33C723BBC0DB}" type="slidenum">
              <a:rPr lang="en-GB" smtClean="0"/>
              <a:t>14</a:t>
            </a:fld>
            <a:endParaRPr lang="en-GB" dirty="0"/>
          </a:p>
        </p:txBody>
      </p:sp>
    </p:spTree>
    <p:extLst>
      <p:ext uri="{BB962C8B-B14F-4D97-AF65-F5344CB8AC3E}">
        <p14:creationId xmlns:p14="http://schemas.microsoft.com/office/powerpoint/2010/main" val="200512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FFFFFF"/>
                </a:solidFill>
                <a:effectLst/>
                <a:latin typeface="Calibri" panose="020F0502020204030204" pitchFamily="34" charset="0"/>
              </a:rPr>
              <a:t>Have you used the scheduling feature for automated report generation ?</a:t>
            </a:r>
            <a:r>
              <a:rPr lang="en-US" dirty="0"/>
              <a:t> </a:t>
            </a:r>
          </a:p>
          <a:p>
            <a:r>
              <a:rPr lang="en-US" dirty="0"/>
              <a:t>Are you familiar with the different export formats available in Jasper Reports (e.g., PDF, Excel, CSV)?</a:t>
            </a:r>
          </a:p>
          <a:p>
            <a:r>
              <a:rPr lang="en-US" dirty="0"/>
              <a:t>How easy is it to filter, sort, or drill down into data within Jasper Soft reports ?</a:t>
            </a:r>
          </a:p>
          <a:p>
            <a:r>
              <a:rPr lang="en-US" dirty="0"/>
              <a:t>Are you aware of the ability to create custom reports within Jasper Reports ? </a:t>
            </a:r>
          </a:p>
          <a:p>
            <a:r>
              <a:rPr lang="en-US" dirty="0"/>
              <a:t>Do you need technical assistance to create reports, or do you manage on your own?</a:t>
            </a:r>
          </a:p>
          <a:p>
            <a:r>
              <a:rPr lang="en-US" dirty="0"/>
              <a:t>Have      you used the documentation or help resources  provided by Adapt IT relating to  Jasper Soft? Was it useful?</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15</a:t>
            </a:fld>
            <a:endParaRPr lang="en-GB" dirty="0"/>
          </a:p>
        </p:txBody>
      </p:sp>
    </p:spTree>
    <p:extLst>
      <p:ext uri="{BB962C8B-B14F-4D97-AF65-F5344CB8AC3E}">
        <p14:creationId xmlns:p14="http://schemas.microsoft.com/office/powerpoint/2010/main" val="206190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7348C-6B84-0336-1002-8BCAFBE5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8F8C6-E440-FA1C-F233-C6A8432F4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5ADB6-44C8-F5C3-CE3A-C9E39F5A1FF4}"/>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E488BCE2-1973-7002-0867-D35E51873D0C}"/>
              </a:ext>
            </a:extLst>
          </p:cNvPr>
          <p:cNvSpPr>
            <a:spLocks noGrp="1"/>
          </p:cNvSpPr>
          <p:nvPr>
            <p:ph type="sldNum" sz="quarter" idx="5"/>
          </p:nvPr>
        </p:nvSpPr>
        <p:spPr/>
        <p:txBody>
          <a:bodyPr/>
          <a:lstStyle/>
          <a:p>
            <a:fld id="{86689AF9-8242-AB4E-BF72-33C723BBC0DB}" type="slidenum">
              <a:rPr lang="en-GB" smtClean="0"/>
              <a:t>16</a:t>
            </a:fld>
            <a:endParaRPr lang="en-GB"/>
          </a:p>
        </p:txBody>
      </p:sp>
    </p:spTree>
    <p:extLst>
      <p:ext uri="{BB962C8B-B14F-4D97-AF65-F5344CB8AC3E}">
        <p14:creationId xmlns:p14="http://schemas.microsoft.com/office/powerpoint/2010/main" val="3703857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75 % respondent indicate that if we provided them with training document &amp; tutorial it would help to use Jasper better</a:t>
            </a:r>
          </a:p>
          <a:p>
            <a:endParaRPr lang="en-ZA" dirty="0"/>
          </a:p>
          <a:p>
            <a:r>
              <a:rPr lang="en-ZA" dirty="0"/>
              <a:t>60% of respondent have indicated that they have not looked at the Jasper documentation currently  </a:t>
            </a:r>
          </a:p>
        </p:txBody>
      </p:sp>
      <p:sp>
        <p:nvSpPr>
          <p:cNvPr id="4" name="Slide Number Placeholder 3"/>
          <p:cNvSpPr>
            <a:spLocks noGrp="1"/>
          </p:cNvSpPr>
          <p:nvPr>
            <p:ph type="sldNum" sz="quarter" idx="5"/>
          </p:nvPr>
        </p:nvSpPr>
        <p:spPr/>
        <p:txBody>
          <a:bodyPr/>
          <a:lstStyle/>
          <a:p>
            <a:fld id="{86689AF9-8242-AB4E-BF72-33C723BBC0DB}" type="slidenum">
              <a:rPr lang="en-GB" smtClean="0"/>
              <a:t>17</a:t>
            </a:fld>
            <a:endParaRPr lang="en-GB" dirty="0"/>
          </a:p>
        </p:txBody>
      </p:sp>
    </p:spTree>
    <p:extLst>
      <p:ext uri="{BB962C8B-B14F-4D97-AF65-F5344CB8AC3E}">
        <p14:creationId xmlns:p14="http://schemas.microsoft.com/office/powerpoint/2010/main" val="54967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A99A2-A0F2-B76F-7F8F-01036D1D3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5E82F-2541-BDCD-AC06-4F004C56EE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31E9E-B78C-699B-6C66-9919213BF754}"/>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D95EBFB6-068E-61A4-66DF-C88A29E4AD15}"/>
              </a:ext>
            </a:extLst>
          </p:cNvPr>
          <p:cNvSpPr>
            <a:spLocks noGrp="1"/>
          </p:cNvSpPr>
          <p:nvPr>
            <p:ph type="sldNum" sz="quarter" idx="5"/>
          </p:nvPr>
        </p:nvSpPr>
        <p:spPr/>
        <p:txBody>
          <a:bodyPr/>
          <a:lstStyle/>
          <a:p>
            <a:fld id="{86689AF9-8242-AB4E-BF72-33C723BBC0DB}" type="slidenum">
              <a:rPr lang="en-GB" smtClean="0"/>
              <a:t>18</a:t>
            </a:fld>
            <a:endParaRPr lang="en-GB"/>
          </a:p>
        </p:txBody>
      </p:sp>
    </p:spTree>
    <p:extLst>
      <p:ext uri="{BB962C8B-B14F-4D97-AF65-F5344CB8AC3E}">
        <p14:creationId xmlns:p14="http://schemas.microsoft.com/office/powerpoint/2010/main" val="4152729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22 – no suggestion – don’t work with, don’t know 43 %</a:t>
            </a:r>
          </a:p>
          <a:p>
            <a:endParaRPr lang="en-ZA" dirty="0"/>
          </a:p>
          <a:p>
            <a:r>
              <a:rPr lang="en-ZA" dirty="0"/>
              <a:t>16 – training / consultation</a:t>
            </a:r>
          </a:p>
          <a:p>
            <a:endParaRPr lang="en-ZA" dirty="0"/>
          </a:p>
          <a:p>
            <a:r>
              <a:rPr lang="en-ZA" dirty="0"/>
              <a:t>4 – insights – better reports , dashboards</a:t>
            </a:r>
          </a:p>
          <a:p>
            <a:endParaRPr lang="en-ZA" dirty="0"/>
          </a:p>
          <a:p>
            <a:r>
              <a:rPr lang="en-ZA" dirty="0"/>
              <a:t>2 – awareness marketing Jasper and its capabilities  to user </a:t>
            </a:r>
          </a:p>
          <a:p>
            <a:endParaRPr lang="en-ZA" dirty="0"/>
          </a:p>
          <a:p>
            <a:r>
              <a:rPr lang="en-ZA" dirty="0"/>
              <a:t>Other  </a:t>
            </a:r>
          </a:p>
          <a:p>
            <a:endParaRPr lang="en-ZA" dirty="0"/>
          </a:p>
          <a:p>
            <a:endParaRPr lang="en-ZA" dirty="0"/>
          </a:p>
          <a:p>
            <a:pPr marL="228600" indent="-228600">
              <a:buAutoNum type="arabicPlain" startAt="44"/>
            </a:pPr>
            <a:r>
              <a:rPr lang="en-ZA" dirty="0"/>
              <a:t>To be invited back for testing / DTS</a:t>
            </a:r>
          </a:p>
          <a:p>
            <a:pPr marL="228600" indent="-228600">
              <a:buAutoNum type="arabicPlain" startAt="44"/>
            </a:pP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19</a:t>
            </a:fld>
            <a:endParaRPr lang="en-GB" dirty="0"/>
          </a:p>
        </p:txBody>
      </p:sp>
    </p:spTree>
    <p:extLst>
      <p:ext uri="{BB962C8B-B14F-4D97-AF65-F5344CB8AC3E}">
        <p14:creationId xmlns:p14="http://schemas.microsoft.com/office/powerpoint/2010/main" val="11220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6D77F-9C54-B788-14FA-4CB2F326B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30E06-6D00-83E5-7401-4BC4F52E2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31F39-29C0-AB03-853D-439A52E4B5D8}"/>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1B87EEC1-149D-17FB-028C-52C1AF8ADAAD}"/>
              </a:ext>
            </a:extLst>
          </p:cNvPr>
          <p:cNvSpPr>
            <a:spLocks noGrp="1"/>
          </p:cNvSpPr>
          <p:nvPr>
            <p:ph type="sldNum" sz="quarter" idx="5"/>
          </p:nvPr>
        </p:nvSpPr>
        <p:spPr/>
        <p:txBody>
          <a:bodyPr/>
          <a:lstStyle/>
          <a:p>
            <a:fld id="{86689AF9-8242-AB4E-BF72-33C723BBC0DB}" type="slidenum">
              <a:rPr lang="en-GB" smtClean="0"/>
              <a:t>20</a:t>
            </a:fld>
            <a:endParaRPr lang="en-GB"/>
          </a:p>
        </p:txBody>
      </p:sp>
    </p:spTree>
    <p:extLst>
      <p:ext uri="{BB962C8B-B14F-4D97-AF65-F5344CB8AC3E}">
        <p14:creationId xmlns:p14="http://schemas.microsoft.com/office/powerpoint/2010/main" val="128095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3</a:t>
            </a:fld>
            <a:endParaRPr lang="en-GB"/>
          </a:p>
        </p:txBody>
      </p:sp>
    </p:spTree>
    <p:extLst>
      <p:ext uri="{BB962C8B-B14F-4D97-AF65-F5344CB8AC3E}">
        <p14:creationId xmlns:p14="http://schemas.microsoft.com/office/powerpoint/2010/main" val="2886716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F1B8-884C-793B-CDBD-50EDCE6B8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8C27B-D2D9-382E-1F96-34BCB1790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C197-5B38-5BF3-24DD-75A580B5B52A}"/>
              </a:ext>
            </a:extLst>
          </p:cNvPr>
          <p:cNvSpPr>
            <a:spLocks noGrp="1"/>
          </p:cNvSpPr>
          <p:nvPr>
            <p:ph type="body" idx="1"/>
          </p:nvPr>
        </p:nvSpPr>
        <p:spPr/>
        <p:txBody>
          <a:bodyPr/>
          <a:lstStyle/>
          <a:p>
            <a:r>
              <a:rPr lang="en-ZA" dirty="0"/>
              <a:t>Out of 27 clients visited</a:t>
            </a:r>
          </a:p>
          <a:p>
            <a:pPr marL="0" indent="0">
              <a:buNone/>
            </a:pPr>
            <a:endParaRPr lang="en-ZA" dirty="0"/>
          </a:p>
        </p:txBody>
      </p:sp>
      <p:sp>
        <p:nvSpPr>
          <p:cNvPr id="4" name="Slide Number Placeholder 3">
            <a:extLst>
              <a:ext uri="{FF2B5EF4-FFF2-40B4-BE49-F238E27FC236}">
                <a16:creationId xmlns:a16="http://schemas.microsoft.com/office/drawing/2014/main" id="{C3F8F5F4-1215-5FC0-ED55-747DBA8324F7}"/>
              </a:ext>
            </a:extLst>
          </p:cNvPr>
          <p:cNvSpPr>
            <a:spLocks noGrp="1"/>
          </p:cNvSpPr>
          <p:nvPr>
            <p:ph type="sldNum" sz="quarter" idx="5"/>
          </p:nvPr>
        </p:nvSpPr>
        <p:spPr/>
        <p:txBody>
          <a:bodyPr/>
          <a:lstStyle/>
          <a:p>
            <a:fld id="{86689AF9-8242-AB4E-BF72-33C723BBC0DB}" type="slidenum">
              <a:rPr lang="en-GB" smtClean="0"/>
              <a:t>21</a:t>
            </a:fld>
            <a:endParaRPr lang="en-GB" dirty="0"/>
          </a:p>
        </p:txBody>
      </p:sp>
    </p:spTree>
    <p:extLst>
      <p:ext uri="{BB962C8B-B14F-4D97-AF65-F5344CB8AC3E}">
        <p14:creationId xmlns:p14="http://schemas.microsoft.com/office/powerpoint/2010/main" val="386056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C26A4-AFDE-5D31-B33A-F2824BE7E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1E1D1-921D-5412-60BB-7C2140C8D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CE867-E980-81DD-879D-D5ADE86FE8FC}"/>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C96F3682-B802-7935-38E7-52A86267707C}"/>
              </a:ext>
            </a:extLst>
          </p:cNvPr>
          <p:cNvSpPr>
            <a:spLocks noGrp="1"/>
          </p:cNvSpPr>
          <p:nvPr>
            <p:ph type="sldNum" sz="quarter" idx="5"/>
          </p:nvPr>
        </p:nvSpPr>
        <p:spPr/>
        <p:txBody>
          <a:bodyPr/>
          <a:lstStyle/>
          <a:p>
            <a:fld id="{86689AF9-8242-AB4E-BF72-33C723BBC0DB}" type="slidenum">
              <a:rPr lang="en-GB" smtClean="0"/>
              <a:t>22</a:t>
            </a:fld>
            <a:endParaRPr lang="en-GB"/>
          </a:p>
        </p:txBody>
      </p:sp>
    </p:spTree>
    <p:extLst>
      <p:ext uri="{BB962C8B-B14F-4D97-AF65-F5344CB8AC3E}">
        <p14:creationId xmlns:p14="http://schemas.microsoft.com/office/powerpoint/2010/main" val="832732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Only 13 respondents</a:t>
            </a:r>
          </a:p>
          <a:p>
            <a:r>
              <a:rPr lang="en-ZA" dirty="0"/>
              <a:t>5 from the same university</a:t>
            </a:r>
          </a:p>
          <a:p>
            <a:r>
              <a:rPr lang="en-ZA" dirty="0"/>
              <a:t>8 Institutions</a:t>
            </a:r>
          </a:p>
          <a:p>
            <a:endParaRPr lang="en-ZA" dirty="0"/>
          </a:p>
          <a:p>
            <a:r>
              <a:rPr lang="en-ZA" dirty="0"/>
              <a:t>Siyabulela Gegana, </a:t>
            </a:r>
            <a:r>
              <a:rPr lang="en-ZA" dirty="0" err="1"/>
              <a:t>WSU,Eugene</a:t>
            </a:r>
            <a:r>
              <a:rPr lang="en-ZA" dirty="0"/>
              <a:t> Adams  </a:t>
            </a:r>
            <a:r>
              <a:rPr lang="en-ZA" dirty="0" err="1"/>
              <a:t>WCCHeinrich</a:t>
            </a:r>
            <a:r>
              <a:rPr lang="en-ZA" dirty="0"/>
              <a:t> Meyer, Port Elizabeth TVET College, TVETMIS, </a:t>
            </a:r>
            <a:r>
              <a:rPr lang="sv-SE" dirty="0"/>
              <a:t>Barbara Barfoot, Orbit TVETC, System Administrator</a:t>
            </a:r>
            <a:endParaRPr lang="en-ZA" dirty="0"/>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23</a:t>
            </a:fld>
            <a:endParaRPr lang="en-GB" dirty="0"/>
          </a:p>
        </p:txBody>
      </p:sp>
    </p:spTree>
    <p:extLst>
      <p:ext uri="{BB962C8B-B14F-4D97-AF65-F5344CB8AC3E}">
        <p14:creationId xmlns:p14="http://schemas.microsoft.com/office/powerpoint/2010/main" val="3819061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2AAC6-ACB4-C22A-DC70-63EDD5F4C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8DBD4-7FC4-9BFD-BDBB-5376A3B35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AF206-6C68-FF0F-8609-676D221A7AA5}"/>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229B397C-FC08-8C26-4E9E-9E0D28DF4916}"/>
              </a:ext>
            </a:extLst>
          </p:cNvPr>
          <p:cNvSpPr>
            <a:spLocks noGrp="1"/>
          </p:cNvSpPr>
          <p:nvPr>
            <p:ph type="sldNum" sz="quarter" idx="5"/>
          </p:nvPr>
        </p:nvSpPr>
        <p:spPr/>
        <p:txBody>
          <a:bodyPr/>
          <a:lstStyle/>
          <a:p>
            <a:fld id="{86689AF9-8242-AB4E-BF72-33C723BBC0DB}" type="slidenum">
              <a:rPr lang="en-GB" smtClean="0"/>
              <a:t>24</a:t>
            </a:fld>
            <a:endParaRPr lang="en-GB" dirty="0"/>
          </a:p>
        </p:txBody>
      </p:sp>
    </p:spTree>
    <p:extLst>
      <p:ext uri="{BB962C8B-B14F-4D97-AF65-F5344CB8AC3E}">
        <p14:creationId xmlns:p14="http://schemas.microsoft.com/office/powerpoint/2010/main" val="3406008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25</a:t>
            </a:fld>
            <a:endParaRPr lang="en-GB" dirty="0"/>
          </a:p>
        </p:txBody>
      </p:sp>
    </p:spTree>
    <p:extLst>
      <p:ext uri="{BB962C8B-B14F-4D97-AF65-F5344CB8AC3E}">
        <p14:creationId xmlns:p14="http://schemas.microsoft.com/office/powerpoint/2010/main" val="383526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1BB3F-2BD0-72AD-F79D-D508EFD3D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1B68A-97C5-5D7B-1B05-8C7A071EE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DC226-008F-F55D-D644-2EBB8220DDE6}"/>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F0D3AD21-36A9-1C78-6555-2A8CB438ED55}"/>
              </a:ext>
            </a:extLst>
          </p:cNvPr>
          <p:cNvSpPr>
            <a:spLocks noGrp="1"/>
          </p:cNvSpPr>
          <p:nvPr>
            <p:ph type="sldNum" sz="quarter" idx="5"/>
          </p:nvPr>
        </p:nvSpPr>
        <p:spPr/>
        <p:txBody>
          <a:bodyPr/>
          <a:lstStyle/>
          <a:p>
            <a:fld id="{86689AF9-8242-AB4E-BF72-33C723BBC0DB}" type="slidenum">
              <a:rPr lang="en-GB" smtClean="0"/>
              <a:t>4</a:t>
            </a:fld>
            <a:endParaRPr lang="en-GB"/>
          </a:p>
        </p:txBody>
      </p:sp>
    </p:spTree>
    <p:extLst>
      <p:ext uri="{BB962C8B-B14F-4D97-AF65-F5344CB8AC3E}">
        <p14:creationId xmlns:p14="http://schemas.microsoft.com/office/powerpoint/2010/main" val="174801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Response rate  24%  </a:t>
            </a:r>
          </a:p>
          <a:p>
            <a:endParaRPr lang="en-ZA" dirty="0"/>
          </a:p>
          <a:p>
            <a:r>
              <a:rPr lang="en-ZA" dirty="0"/>
              <a:t>According to internet  </a:t>
            </a:r>
            <a:r>
              <a:rPr lang="en-US" b="1" dirty="0"/>
              <a:t>Email Surveys </a:t>
            </a:r>
            <a:r>
              <a:rPr lang="en-US" dirty="0"/>
              <a:t>20% – 30% good</a:t>
            </a:r>
          </a:p>
          <a:p>
            <a:endParaRPr lang="en-US" dirty="0"/>
          </a:p>
          <a:p>
            <a:r>
              <a:rPr lang="en-US" dirty="0"/>
              <a:t>Using a standard formula, for </a:t>
            </a:r>
            <a:r>
              <a:rPr lang="en-US" b="1" dirty="0"/>
              <a:t>N = 210</a:t>
            </a:r>
            <a:r>
              <a:rPr lang="en-US" dirty="0"/>
              <a:t> and </a:t>
            </a:r>
            <a:r>
              <a:rPr lang="en-US" b="1" dirty="0"/>
              <a:t>n = 51</a:t>
            </a:r>
            <a:r>
              <a:rPr lang="en-US" dirty="0"/>
              <a:t>, the margin of error is approximately </a:t>
            </a:r>
            <a:r>
              <a:rPr lang="en-US" b="1" dirty="0"/>
              <a:t>12% at a 95% confidence level</a:t>
            </a:r>
            <a:r>
              <a:rPr lang="en-US" dirty="0"/>
              <a:t>.</a:t>
            </a:r>
          </a:p>
          <a:p>
            <a:endParaRPr lang="en-US" dirty="0"/>
          </a:p>
          <a:p>
            <a:r>
              <a:rPr lang="en-US" dirty="0"/>
              <a:t>If 60% of respondents answered "Yes" to a question, the true percentage in the whole group could range between </a:t>
            </a:r>
            <a:r>
              <a:rPr lang="en-US" b="1" dirty="0"/>
              <a:t>48% and 72%</a:t>
            </a:r>
            <a:r>
              <a:rPr lang="en-US" dirty="0"/>
              <a:t> (±12%).The survey results are informative but </a:t>
            </a:r>
            <a:r>
              <a:rPr lang="en-US" b="1" dirty="0"/>
              <a:t>may not be fully representative</a:t>
            </a:r>
            <a:r>
              <a:rPr lang="en-US" dirty="0"/>
              <a:t> due to the relatively small sample size.</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5</a:t>
            </a:fld>
            <a:endParaRPr lang="en-GB" dirty="0"/>
          </a:p>
        </p:txBody>
      </p:sp>
    </p:spTree>
    <p:extLst>
      <p:ext uri="{BB962C8B-B14F-4D97-AF65-F5344CB8AC3E}">
        <p14:creationId xmlns:p14="http://schemas.microsoft.com/office/powerpoint/2010/main" val="167522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1BB3F-2BD0-72AD-F79D-D508EFD3D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1B68A-97C5-5D7B-1B05-8C7A071EE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DC226-008F-F55D-D644-2EBB8220DDE6}"/>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F0D3AD21-36A9-1C78-6555-2A8CB438ED55}"/>
              </a:ext>
            </a:extLst>
          </p:cNvPr>
          <p:cNvSpPr>
            <a:spLocks noGrp="1"/>
          </p:cNvSpPr>
          <p:nvPr>
            <p:ph type="sldNum" sz="quarter" idx="5"/>
          </p:nvPr>
        </p:nvSpPr>
        <p:spPr/>
        <p:txBody>
          <a:bodyPr/>
          <a:lstStyle/>
          <a:p>
            <a:fld id="{86689AF9-8242-AB4E-BF72-33C723BBC0DB}" type="slidenum">
              <a:rPr lang="en-GB" smtClean="0"/>
              <a:t>6</a:t>
            </a:fld>
            <a:endParaRPr lang="en-GB"/>
          </a:p>
        </p:txBody>
      </p:sp>
    </p:spTree>
    <p:extLst>
      <p:ext uri="{BB962C8B-B14F-4D97-AF65-F5344CB8AC3E}">
        <p14:creationId xmlns:p14="http://schemas.microsoft.com/office/powerpoint/2010/main" val="1748017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5B713-721B-9538-9BA8-2C97EE5D1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B919B-101D-1B0C-F011-52C6006BE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F94BA-6794-5F68-10AE-CB4C405DD46C}"/>
              </a:ext>
            </a:extLst>
          </p:cNvPr>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sz="1800" b="0" i="1" kern="100" dirty="0">
                <a:solidFill>
                  <a:srgbClr val="007BB8"/>
                </a:solidFill>
                <a:effectLst/>
                <a:latin typeface="Aptos" panose="020B0004020202020204" pitchFamily="34" charset="0"/>
                <a:ea typeface="Aptos" panose="020B0004020202020204" pitchFamily="34" charset="0"/>
                <a:cs typeface="Times New Roman" panose="02020603050405020304" pitchFamily="18" charset="0"/>
              </a:rPr>
              <a:t>To understand reporting frequency </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ZA" sz="1800" b="0" i="1" kern="100" dirty="0">
              <a:solidFill>
                <a:srgbClr val="007BB8"/>
              </a:solidFill>
              <a:effectLst/>
              <a:latin typeface="Aptos" panose="020B0004020202020204" pitchFamily="34" charset="0"/>
              <a:ea typeface="Aptos" panose="020B0004020202020204" pitchFamily="34" charset="0"/>
              <a:cs typeface="Times New Roman" panose="02020603050405020304" pitchFamily="18" charset="0"/>
            </a:endParaRPr>
          </a:p>
          <a:p>
            <a:r>
              <a:rPr lang="en-US" b="1" dirty="0"/>
              <a:t>Reporting is Not a Major Time Burden</a:t>
            </a:r>
          </a:p>
          <a:p>
            <a:pPr lvl="1">
              <a:buFont typeface="Arial" panose="020B0604020202020204" pitchFamily="34" charset="0"/>
              <a:buChar char="•"/>
            </a:pPr>
            <a:r>
              <a:rPr lang="en-US" dirty="0"/>
              <a:t>If most respondents spend </a:t>
            </a:r>
            <a:r>
              <a:rPr lang="en-US" b="1" dirty="0"/>
              <a:t>minimal time</a:t>
            </a:r>
            <a:r>
              <a:rPr lang="en-US" dirty="0"/>
              <a:t> on reporting, it suggests that the process is </a:t>
            </a:r>
            <a:r>
              <a:rPr lang="en-US" b="1" dirty="0"/>
              <a:t>efficient, automated, or streamlined</a:t>
            </a:r>
            <a:r>
              <a:rPr lang="en-US" dirty="0"/>
              <a:t>.</a:t>
            </a:r>
          </a:p>
          <a:p>
            <a:pPr lvl="1">
              <a:buFont typeface="Arial" panose="020B0604020202020204" pitchFamily="34" charset="0"/>
              <a:buChar char="•"/>
            </a:pPr>
            <a:r>
              <a:rPr lang="en-US" dirty="0"/>
              <a:t>It may indicate that </a:t>
            </a:r>
            <a:r>
              <a:rPr lang="en-US" b="1" dirty="0"/>
              <a:t>reporting tools</a:t>
            </a:r>
            <a:r>
              <a:rPr lang="en-US" dirty="0"/>
              <a:t> (e.g., dashboards, templates, automation) are effective.</a:t>
            </a:r>
          </a:p>
          <a:p>
            <a:pPr lvl="1">
              <a:buFont typeface="Arial" panose="020B0604020202020204" pitchFamily="34" charset="0"/>
              <a:buNone/>
            </a:pPr>
            <a:endParaRPr lang="en-US" dirty="0"/>
          </a:p>
          <a:p>
            <a:r>
              <a:rPr lang="en-US" b="1" dirty="0"/>
              <a:t>Potential Underreporting or Lack of Detailed Reports</a:t>
            </a:r>
          </a:p>
          <a:p>
            <a:pPr lvl="1">
              <a:buFont typeface="Arial" panose="020B0604020202020204" pitchFamily="34" charset="0"/>
              <a:buChar char="•"/>
            </a:pPr>
            <a:r>
              <a:rPr lang="en-US" dirty="0"/>
              <a:t>If reporting is a critical task, but most people spend very little time on it, this might suggest:</a:t>
            </a:r>
          </a:p>
          <a:p>
            <a:pPr lvl="2">
              <a:buFont typeface="Arial" panose="020B0604020202020204" pitchFamily="34" charset="0"/>
              <a:buChar char="•"/>
            </a:pPr>
            <a:r>
              <a:rPr lang="en-US" dirty="0"/>
              <a:t>Reports are </a:t>
            </a:r>
            <a:r>
              <a:rPr lang="en-US" b="1" dirty="0"/>
              <a:t>too simplistic</a:t>
            </a:r>
            <a:r>
              <a:rPr lang="en-US" dirty="0"/>
              <a:t> and lack depth.</a:t>
            </a:r>
          </a:p>
          <a:p>
            <a:pPr lvl="2">
              <a:buFont typeface="Arial" panose="020B0604020202020204" pitchFamily="34" charset="0"/>
              <a:buChar char="•"/>
            </a:pPr>
            <a:r>
              <a:rPr lang="en-US" dirty="0"/>
              <a:t>Employees may </a:t>
            </a:r>
            <a:r>
              <a:rPr lang="en-US" b="1" dirty="0"/>
              <a:t>not be reporting as frequently</a:t>
            </a:r>
            <a:r>
              <a:rPr lang="en-US" dirty="0"/>
              <a:t> as expected</a:t>
            </a:r>
          </a:p>
          <a:p>
            <a:pPr lvl="2">
              <a:buFont typeface="Arial" panose="020B0604020202020204" pitchFamily="34" charset="0"/>
              <a:buChar char="•"/>
            </a:pPr>
            <a:r>
              <a:rPr lang="en-US" dirty="0"/>
              <a:t>There could be </a:t>
            </a:r>
            <a:r>
              <a:rPr lang="en-US" b="1" dirty="0"/>
              <a:t>inconsistencies in data collection</a:t>
            </a:r>
            <a:r>
              <a:rPr lang="en-US" dirty="0"/>
              <a:t> or </a:t>
            </a:r>
            <a:r>
              <a:rPr lang="en-US" b="1" dirty="0"/>
              <a:t>lack of standardized reporting procedures</a:t>
            </a:r>
            <a:r>
              <a:rPr lang="en-US" dirty="0"/>
              <a:t>.</a:t>
            </a:r>
          </a:p>
          <a:p>
            <a:pPr lvl="2">
              <a:buFont typeface="Arial" panose="020B0604020202020204" pitchFamily="34" charset="0"/>
              <a:buNone/>
            </a:pPr>
            <a:endParaRPr lang="en-US" dirty="0"/>
          </a:p>
          <a:p>
            <a:r>
              <a:rPr lang="en-US" b="1" dirty="0"/>
              <a:t>3. Opportunity for Process Improvement</a:t>
            </a:r>
          </a:p>
          <a:p>
            <a:pPr lvl="1">
              <a:buFont typeface="Arial" panose="020B0604020202020204" pitchFamily="34" charset="0"/>
              <a:buChar char="•"/>
            </a:pPr>
            <a:r>
              <a:rPr lang="en-US" dirty="0"/>
              <a:t>If </a:t>
            </a:r>
            <a:r>
              <a:rPr lang="en-US" b="1" dirty="0"/>
              <a:t>some respondents</a:t>
            </a:r>
            <a:r>
              <a:rPr lang="en-US" dirty="0"/>
              <a:t> spend </a:t>
            </a:r>
            <a:r>
              <a:rPr lang="en-US" b="1" dirty="0"/>
              <a:t>significantly more time than others</a:t>
            </a:r>
            <a:r>
              <a:rPr lang="en-US" dirty="0"/>
              <a:t>, it may indicate </a:t>
            </a:r>
            <a:r>
              <a:rPr lang="en-US" b="1" dirty="0"/>
              <a:t>uneven workload distribution</a:t>
            </a:r>
            <a:r>
              <a:rPr lang="en-US" dirty="0"/>
              <a:t> or </a:t>
            </a:r>
            <a:r>
              <a:rPr lang="en-US" b="1" dirty="0"/>
              <a:t>inefficient processes</a:t>
            </a:r>
            <a:r>
              <a:rPr lang="en-US" dirty="0"/>
              <a:t> in certain teams.</a:t>
            </a:r>
          </a:p>
          <a:p>
            <a:pPr lvl="1">
              <a:buFont typeface="Arial" panose="020B0604020202020204" pitchFamily="34" charset="0"/>
              <a:buChar char="•"/>
            </a:pPr>
            <a:r>
              <a:rPr lang="en-US" dirty="0"/>
              <a:t>If reporting is </a:t>
            </a:r>
            <a:r>
              <a:rPr lang="en-US" b="1" dirty="0"/>
              <a:t>a key business function</a:t>
            </a:r>
            <a:r>
              <a:rPr lang="en-US" dirty="0"/>
              <a:t>, but time spent is very low, consider </a:t>
            </a:r>
            <a:r>
              <a:rPr lang="en-US" b="1" dirty="0"/>
              <a:t>evaluating report accuracy, completeness, and decision-making impact</a:t>
            </a:r>
            <a:r>
              <a:rPr lang="en-US" dirty="0"/>
              <a:t>.</a:t>
            </a:r>
          </a:p>
        </p:txBody>
      </p:sp>
      <p:sp>
        <p:nvSpPr>
          <p:cNvPr id="4" name="Slide Number Placeholder 3">
            <a:extLst>
              <a:ext uri="{FF2B5EF4-FFF2-40B4-BE49-F238E27FC236}">
                <a16:creationId xmlns:a16="http://schemas.microsoft.com/office/drawing/2014/main" id="{294AEF24-65EA-BF36-D961-62077D4E1E70}"/>
              </a:ext>
            </a:extLst>
          </p:cNvPr>
          <p:cNvSpPr>
            <a:spLocks noGrp="1"/>
          </p:cNvSpPr>
          <p:nvPr>
            <p:ph type="sldNum" sz="quarter" idx="5"/>
          </p:nvPr>
        </p:nvSpPr>
        <p:spPr/>
        <p:txBody>
          <a:bodyPr/>
          <a:lstStyle/>
          <a:p>
            <a:fld id="{86689AF9-8242-AB4E-BF72-33C723BBC0DB}" type="slidenum">
              <a:rPr lang="en-GB" smtClean="0"/>
              <a:t>7</a:t>
            </a:fld>
            <a:endParaRPr lang="en-GB" dirty="0"/>
          </a:p>
        </p:txBody>
      </p:sp>
    </p:spTree>
    <p:extLst>
      <p:ext uri="{BB962C8B-B14F-4D97-AF65-F5344CB8AC3E}">
        <p14:creationId xmlns:p14="http://schemas.microsoft.com/office/powerpoint/2010/main" val="292224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C71F4-80FE-9E11-DB7F-C0584D934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865BE-7536-33F2-D75D-DDD00E344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7B3E6-5A40-F8E7-702B-AB945461A95F}"/>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DB29A75E-B374-6457-8A58-9CCCA0796D13}"/>
              </a:ext>
            </a:extLst>
          </p:cNvPr>
          <p:cNvSpPr>
            <a:spLocks noGrp="1"/>
          </p:cNvSpPr>
          <p:nvPr>
            <p:ph type="sldNum" sz="quarter" idx="5"/>
          </p:nvPr>
        </p:nvSpPr>
        <p:spPr/>
        <p:txBody>
          <a:bodyPr/>
          <a:lstStyle/>
          <a:p>
            <a:fld id="{86689AF9-8242-AB4E-BF72-33C723BBC0DB}" type="slidenum">
              <a:rPr lang="en-GB" smtClean="0"/>
              <a:t>8</a:t>
            </a:fld>
            <a:endParaRPr lang="en-GB"/>
          </a:p>
        </p:txBody>
      </p:sp>
    </p:spTree>
    <p:extLst>
      <p:ext uri="{BB962C8B-B14F-4D97-AF65-F5344CB8AC3E}">
        <p14:creationId xmlns:p14="http://schemas.microsoft.com/office/powerpoint/2010/main" val="238274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9</a:t>
            </a:fld>
            <a:endParaRPr lang="en-GB" dirty="0"/>
          </a:p>
        </p:txBody>
      </p:sp>
    </p:spTree>
    <p:extLst>
      <p:ext uri="{BB962C8B-B14F-4D97-AF65-F5344CB8AC3E}">
        <p14:creationId xmlns:p14="http://schemas.microsoft.com/office/powerpoint/2010/main" val="704436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0B0FC-AD14-1EA4-B05A-49CAA81E5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916A4-6A78-5323-0C3E-50D952DE8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AF6A05-0845-5E4B-0C38-D7B602D4F682}"/>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A224F44B-ED4A-0957-51DD-4028CD7F7D9E}"/>
              </a:ext>
            </a:extLst>
          </p:cNvPr>
          <p:cNvSpPr>
            <a:spLocks noGrp="1"/>
          </p:cNvSpPr>
          <p:nvPr>
            <p:ph type="sldNum" sz="quarter" idx="5"/>
          </p:nvPr>
        </p:nvSpPr>
        <p:spPr/>
        <p:txBody>
          <a:bodyPr/>
          <a:lstStyle/>
          <a:p>
            <a:fld id="{86689AF9-8242-AB4E-BF72-33C723BBC0DB}" type="slidenum">
              <a:rPr lang="en-GB" smtClean="0"/>
              <a:t>10</a:t>
            </a:fld>
            <a:endParaRPr lang="en-GB"/>
          </a:p>
        </p:txBody>
      </p:sp>
    </p:spTree>
    <p:extLst>
      <p:ext uri="{BB962C8B-B14F-4D97-AF65-F5344CB8AC3E}">
        <p14:creationId xmlns:p14="http://schemas.microsoft.com/office/powerpoint/2010/main" val="23782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31DB7D51-FCBF-530C-3B66-FF6091BA35DC}"/>
              </a:ext>
            </a:extLst>
          </p:cNvPr>
          <p:cNvSpPr>
            <a:spLocks noGrp="1"/>
          </p:cNvSpPr>
          <p:nvPr>
            <p:ph type="title"/>
          </p:nvPr>
        </p:nvSpPr>
        <p:spPr>
          <a:xfrm>
            <a:off x="303213" y="307975"/>
            <a:ext cx="6665912" cy="969963"/>
          </a:xfrm>
        </p:spPr>
        <p:txBody>
          <a:bodyPr/>
          <a:lstStyle>
            <a:lvl1pPr>
              <a:defRPr>
                <a:solidFill>
                  <a:schemeClr val="tx2"/>
                </a:solidFill>
              </a:defRPr>
            </a:lvl1pPr>
          </a:lstStyle>
          <a:p>
            <a:r>
              <a:rPr lang="en-GB"/>
              <a:t>Click to edit Master title style</a:t>
            </a:r>
          </a:p>
        </p:txBody>
      </p:sp>
    </p:spTree>
    <p:extLst>
      <p:ext uri="{BB962C8B-B14F-4D97-AF65-F5344CB8AC3E}">
        <p14:creationId xmlns:p14="http://schemas.microsoft.com/office/powerpoint/2010/main" val="3332129072"/>
      </p:ext>
    </p:extLst>
  </p:cSld>
  <p:clrMapOvr>
    <a:masterClrMapping/>
  </p:clrMapOvr>
  <p:extLst>
    <p:ext uri="{DCECCB84-F9BA-43D5-87BE-67443E8EF086}">
      <p15:sldGuideLst xmlns:p15="http://schemas.microsoft.com/office/powerpoint/2012/main">
        <p15:guide id="4" orient="horz" pos="80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10464154"/>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53943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dirty="0"/>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5_Title Slid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067E5D-5D2D-1619-2400-0EC6CD0CD440}"/>
              </a:ext>
            </a:extLst>
          </p:cNvPr>
          <p:cNvGrpSpPr/>
          <p:nvPr userDrawn="1"/>
        </p:nvGrpSpPr>
        <p:grpSpPr>
          <a:xfrm>
            <a:off x="3644053" y="1588463"/>
            <a:ext cx="1855894" cy="1971337"/>
            <a:chOff x="3644053" y="1625189"/>
            <a:chExt cx="1855894" cy="1971337"/>
          </a:xfrm>
        </p:grpSpPr>
        <p:pic>
          <p:nvPicPr>
            <p:cNvPr id="3" name="Graphic 2">
              <a:extLst>
                <a:ext uri="{FF2B5EF4-FFF2-40B4-BE49-F238E27FC236}">
                  <a16:creationId xmlns:a16="http://schemas.microsoft.com/office/drawing/2014/main" id="{E061CE3C-5E4C-1C9F-3D37-B398BC4222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4053" y="1625189"/>
              <a:ext cx="1855894" cy="1206328"/>
            </a:xfrm>
            <a:prstGeom prst="rect">
              <a:avLst/>
            </a:prstGeom>
          </p:spPr>
        </p:pic>
        <p:sp>
          <p:nvSpPr>
            <p:cNvPr id="9" name="TextBox 8">
              <a:extLst>
                <a:ext uri="{FF2B5EF4-FFF2-40B4-BE49-F238E27FC236}">
                  <a16:creationId xmlns:a16="http://schemas.microsoft.com/office/drawing/2014/main" id="{EF06F5F8-41C4-926E-3498-38331AD20593}"/>
                </a:ext>
              </a:extLst>
            </p:cNvPr>
            <p:cNvSpPr txBox="1"/>
            <p:nvPr userDrawn="1"/>
          </p:nvSpPr>
          <p:spPr>
            <a:xfrm>
              <a:off x="3737316" y="3257972"/>
              <a:ext cx="1669368" cy="338554"/>
            </a:xfrm>
            <a:prstGeom prst="rect">
              <a:avLst/>
            </a:prstGeom>
            <a:noFill/>
          </p:spPr>
          <p:txBody>
            <a:bodyPr wrap="none" rtlCol="0">
              <a:spAutoFit/>
            </a:bodyPr>
            <a:lstStyle/>
            <a:p>
              <a:pPr algn="ctr"/>
              <a:r>
                <a:rPr lang="en-GB" sz="1600" dirty="0">
                  <a:solidFill>
                    <a:schemeClr val="tx2"/>
                  </a:solidFill>
                </a:rPr>
                <a:t>www.adaptit.com</a:t>
              </a:r>
            </a:p>
          </p:txBody>
        </p:sp>
      </p:grpSp>
    </p:spTree>
    <p:extLst>
      <p:ext uri="{BB962C8B-B14F-4D97-AF65-F5344CB8AC3E}">
        <p14:creationId xmlns:p14="http://schemas.microsoft.com/office/powerpoint/2010/main" val="1441600493"/>
      </p:ext>
    </p:extLst>
  </p:cSld>
  <p:clrMapOvr>
    <a:masterClrMapping/>
  </p:clrMapOvr>
  <p:extLst>
    <p:ext uri="{DCECCB84-F9BA-43D5-87BE-67443E8EF086}">
      <p15:sldGuideLst xmlns:p15="http://schemas.microsoft.com/office/powerpoint/2012/main">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225026456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sv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image" Target="../media/image8.sv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7.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4.sv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3.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8.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dirty="0"/>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dirty="0"/>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dirty="0"/>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dirty="0"/>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dirty="0"/>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dirty="0"/>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dirty="0"/>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dirty="0"/>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dirty="0"/>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dirty="0"/>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dirty="0"/>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dirty="0"/>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dirty="0"/>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dirty="0"/>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dirty="0"/>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dirty="0"/>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dirty="0"/>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dirty="0"/>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dirty="0"/>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dirty="0"/>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dirty="0"/>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dirty="0"/>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dirty="0"/>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dirty="0"/>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dirty="0"/>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dirty="0"/>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dirty="0"/>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dirty="0"/>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dirty="0"/>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dirty="0"/>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dirty="0"/>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dirty="0"/>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dirty="0"/>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dirty="0"/>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dirty="0"/>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dirty="0"/>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dirty="0"/>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dirty="0"/>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dirty="0"/>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dirty="0"/>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dirty="0"/>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dirty="0"/>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dirty="0"/>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dirty="0"/>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dirty="0"/>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dirty="0"/>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dirty="0"/>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dirty="0"/>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dirty="0"/>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dirty="0"/>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dirty="0"/>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dirty="0"/>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dirty="0"/>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dirty="0"/>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dirty="0"/>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dirty="0"/>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dirty="0"/>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dirty="0"/>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dirty="0"/>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dirty="0"/>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dirty="0"/>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dirty="0"/>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dirty="0"/>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dirty="0"/>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dirty="0"/>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dirty="0"/>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dirty="0"/>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dirty="0"/>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dirty="0"/>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dirty="0"/>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dirty="0"/>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dirty="0"/>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dirty="0"/>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dirty="0"/>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dirty="0"/>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dirty="0"/>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dirty="0"/>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dirty="0"/>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dirty="0"/>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dirty="0"/>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dirty="0"/>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dirty="0"/>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dirty="0"/>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dirty="0"/>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dirty="0"/>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dirty="0"/>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dirty="0"/>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dirty="0"/>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dirty="0"/>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dirty="0"/>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dirty="0"/>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dirty="0"/>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dirty="0"/>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dirty="0"/>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dirty="0"/>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dirty="0"/>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dirty="0"/>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dirty="0"/>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dirty="0"/>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dirty="0"/>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dirty="0"/>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dirty="0"/>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dirty="0"/>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dirty="0"/>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dirty="0"/>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dirty="0"/>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dirty="0"/>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dirty="0"/>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dirty="0"/>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dirty="0"/>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dirty="0"/>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dirty="0"/>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dirty="0"/>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dirty="0"/>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dirty="0"/>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dirty="0"/>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09" r:id="rId11"/>
    <p:sldLayoutId id="2147483711" r:id="rId12"/>
    <p:sldLayoutId id="2147483712" r:id="rId13"/>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10" r:id="rId21"/>
    <p:sldLayoutId id="2147483713" r:id="rId22"/>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image" Target="../media/image16.jpg"/><Relationship Id="rId4" Type="http://schemas.openxmlformats.org/officeDocument/2006/relationships/image" Target="../media/image140.png"/></Relationships>
</file>

<file path=ppt/slides/_rels/slide14.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hyperlink" Target="https://forms.office.com/r/L2HZWtTz3n" TargetMode="Externa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a:xfrm>
            <a:off x="565393" y="2103723"/>
            <a:ext cx="6107630" cy="1266282"/>
          </a:xfrm>
        </p:spPr>
        <p:txBody>
          <a:bodyPr/>
          <a:lstStyle/>
          <a:p>
            <a:r>
              <a:rPr lang="en-US" sz="4000" dirty="0"/>
              <a:t>Jasper soft</a:t>
            </a:r>
            <a:endParaRPr lang="en-GB" sz="4000" dirty="0"/>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p:txBody>
          <a:bodyPr vert="horz" lIns="0" tIns="0" rIns="0" bIns="0" rtlCol="0" anchor="t">
            <a:noAutofit/>
          </a:bodyPr>
          <a:lstStyle/>
          <a:p>
            <a:r>
              <a:rPr lang="en-US" dirty="0"/>
              <a:t>Sessions 71 &amp; 72</a:t>
            </a:r>
            <a:endParaRPr lang="en-US" sz="1600" dirty="0"/>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72E37-732D-9133-3CFA-9530E000FB32}"/>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4C89402-FA2C-BF3F-6C18-F105BFE48C96}"/>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377FFDB1-C872-49F8-64E4-DBD323D19194}"/>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Embedded Jasper Reports </a:t>
            </a:r>
          </a:p>
        </p:txBody>
      </p:sp>
    </p:spTree>
    <p:extLst>
      <p:ext uri="{BB962C8B-B14F-4D97-AF65-F5344CB8AC3E}">
        <p14:creationId xmlns:p14="http://schemas.microsoft.com/office/powerpoint/2010/main" val="120117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s hands on a computer&#10;&#10;AI-generated content may be incorrect.">
            <a:extLst>
              <a:ext uri="{FF2B5EF4-FFF2-40B4-BE49-F238E27FC236}">
                <a16:creationId xmlns:a16="http://schemas.microsoft.com/office/drawing/2014/main" id="{E8EC8CD7-5643-476F-EC70-C379DCA5FEC1}"/>
              </a:ext>
            </a:extLst>
          </p:cNvPr>
          <p:cNvPicPr>
            <a:picLocks noGrp="1" noChangeAspect="1"/>
          </p:cNvPicPr>
          <p:nvPr>
            <p:ph type="pic" sz="quarter" idx="15"/>
          </p:nvPr>
        </p:nvPicPr>
        <p:blipFill>
          <a:blip r:embed="rId3"/>
          <a:srcRect l="25854" r="25854"/>
          <a:stretch>
            <a:fillRect/>
          </a:stretch>
        </p:blipFill>
        <p:spPr>
          <a:xfrm>
            <a:off x="6369270" y="1028700"/>
            <a:ext cx="2466756" cy="3090862"/>
          </a:xfrm>
        </p:spPr>
      </p:pic>
      <p:sp>
        <p:nvSpPr>
          <p:cNvPr id="4" name="Title 3">
            <a:extLst>
              <a:ext uri="{FF2B5EF4-FFF2-40B4-BE49-F238E27FC236}">
                <a16:creationId xmlns:a16="http://schemas.microsoft.com/office/drawing/2014/main" id="{F68A6FF9-6B74-2FEF-1374-7766D4807FCF}"/>
              </a:ext>
            </a:extLst>
          </p:cNvPr>
          <p:cNvSpPr>
            <a:spLocks noGrp="1"/>
          </p:cNvSpPr>
          <p:nvPr>
            <p:ph type="title"/>
          </p:nvPr>
        </p:nvSpPr>
        <p:spPr>
          <a:xfrm>
            <a:off x="303214" y="329049"/>
            <a:ext cx="8532812" cy="481013"/>
          </a:xfrm>
        </p:spPr>
        <p:txBody>
          <a:bodyPr/>
          <a:lstStyle/>
          <a:p>
            <a:r>
              <a:rPr lang="en-US" dirty="0"/>
              <a:t>Embedded Jasper Reports </a:t>
            </a:r>
            <a:endParaRPr lang="en-ZA" dirty="0"/>
          </a:p>
        </p:txBody>
      </p:sp>
      <p:graphicFrame>
        <p:nvGraphicFramePr>
          <p:cNvPr id="11" name="Chart 10">
            <a:extLst>
              <a:ext uri="{FF2B5EF4-FFF2-40B4-BE49-F238E27FC236}">
                <a16:creationId xmlns:a16="http://schemas.microsoft.com/office/drawing/2014/main" id="{87C70373-0264-7EBC-A7BB-2CC90ED54EB2}"/>
              </a:ext>
            </a:extLst>
          </p:cNvPr>
          <p:cNvGraphicFramePr>
            <a:graphicFrameLocks/>
          </p:cNvGraphicFramePr>
          <p:nvPr>
            <p:extLst>
              <p:ext uri="{D42A27DB-BD31-4B8C-83A1-F6EECF244321}">
                <p14:modId xmlns:p14="http://schemas.microsoft.com/office/powerpoint/2010/main" val="2158654511"/>
              </p:ext>
            </p:extLst>
          </p:nvPr>
        </p:nvGraphicFramePr>
        <p:xfrm>
          <a:off x="199292" y="922733"/>
          <a:ext cx="6169978" cy="35169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130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0AC54-A07C-705C-9D12-791803D1284D}"/>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FE025944-280F-7E2D-F9D5-C0ABB2544542}"/>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86A43A35-EF5C-19F4-F610-428C0CBDDD9C}"/>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Jasper Features </a:t>
            </a:r>
          </a:p>
        </p:txBody>
      </p:sp>
    </p:spTree>
    <p:extLst>
      <p:ext uri="{BB962C8B-B14F-4D97-AF65-F5344CB8AC3E}">
        <p14:creationId xmlns:p14="http://schemas.microsoft.com/office/powerpoint/2010/main" val="165745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02777C26-6AAE-4422-83E2-ABDAC187F67A}"/>
                  </a:ext>
                </a:extLst>
              </p:cNvPr>
              <p:cNvGraphicFramePr/>
              <p:nvPr>
                <p:extLst>
                  <p:ext uri="{D42A27DB-BD31-4B8C-83A1-F6EECF244321}">
                    <p14:modId xmlns:p14="http://schemas.microsoft.com/office/powerpoint/2010/main" val="610616090"/>
                  </p:ext>
                </p:extLst>
              </p:nvPr>
            </p:nvGraphicFramePr>
            <p:xfrm>
              <a:off x="0" y="0"/>
              <a:ext cx="9144000" cy="514826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02777C26-6AAE-4422-83E2-ABDAC187F67A}"/>
                  </a:ext>
                </a:extLst>
              </p:cNvPr>
              <p:cNvPicPr>
                <a:picLocks noGrp="1" noRot="1" noChangeAspect="1" noMove="1" noResize="1" noEditPoints="1" noAdjustHandles="1" noChangeArrowheads="1" noChangeShapeType="1"/>
              </p:cNvPicPr>
              <p:nvPr/>
            </p:nvPicPr>
            <p:blipFill>
              <a:blip r:embed="rId4"/>
              <a:stretch>
                <a:fillRect/>
              </a:stretch>
            </p:blipFill>
            <p:spPr>
              <a:xfrm>
                <a:off x="0" y="0"/>
                <a:ext cx="9144000" cy="5148263"/>
              </a:xfrm>
              <a:prstGeom prst="rect">
                <a:avLst/>
              </a:prstGeom>
            </p:spPr>
          </p:pic>
        </mc:Fallback>
      </mc:AlternateContent>
      <p:sp>
        <p:nvSpPr>
          <p:cNvPr id="4" name="TextBox 3">
            <a:extLst>
              <a:ext uri="{FF2B5EF4-FFF2-40B4-BE49-F238E27FC236}">
                <a16:creationId xmlns:a16="http://schemas.microsoft.com/office/drawing/2014/main" id="{AE21A19C-D214-1B22-9072-C771EC691452}"/>
              </a:ext>
            </a:extLst>
          </p:cNvPr>
          <p:cNvSpPr txBox="1"/>
          <p:nvPr/>
        </p:nvSpPr>
        <p:spPr>
          <a:xfrm>
            <a:off x="624927" y="1072750"/>
            <a:ext cx="4271596" cy="2749471"/>
          </a:xfrm>
          <a:prstGeom prst="rect">
            <a:avLst/>
          </a:prstGeom>
          <a:noFill/>
        </p:spPr>
        <p:txBody>
          <a:bodyPr wrap="square" rtlCol="0">
            <a:spAutoFit/>
          </a:bodyPr>
          <a:lstStyle/>
          <a:p>
            <a:pPr marL="342900" indent="-342900">
              <a:lnSpc>
                <a:spcPct val="107000"/>
              </a:lnSpc>
              <a:buFont typeface="+mj-lt"/>
              <a:buAutoNum type="arabicPeriod"/>
              <a:tabLst>
                <a:tab pos="1371600" algn="l"/>
              </a:tabLst>
            </a:pPr>
            <a:r>
              <a:rPr lang="en-ZA" kern="100" dirty="0">
                <a:effectLst/>
                <a:latin typeface="Aptos" panose="020B0004020202020204" pitchFamily="34" charset="0"/>
                <a:ea typeface="Aptos" panose="020B0004020202020204" pitchFamily="34" charset="0"/>
                <a:cs typeface="Times New Roman" panose="02020603050405020304" pitchFamily="18" charset="0"/>
              </a:rPr>
              <a:t>Drag-and-Drop Report Designer</a:t>
            </a:r>
          </a:p>
          <a:p>
            <a:pPr marL="342900" indent="-342900">
              <a:lnSpc>
                <a:spcPct val="107000"/>
              </a:lnSpc>
              <a:buFont typeface="+mj-lt"/>
              <a:buAutoNum type="arabicPeriod"/>
              <a:tabLst>
                <a:tab pos="1371600" algn="l"/>
              </a:tabLst>
            </a:pPr>
            <a:r>
              <a:rPr lang="en-ZA" kern="100" dirty="0">
                <a:effectLst/>
                <a:latin typeface="Aptos" panose="020B0004020202020204" pitchFamily="34" charset="0"/>
                <a:ea typeface="Aptos" panose="020B0004020202020204" pitchFamily="34" charset="0"/>
                <a:cs typeface="Times New Roman" panose="02020603050405020304" pitchFamily="18" charset="0"/>
              </a:rPr>
              <a:t>Ad Hoc Reporting</a:t>
            </a:r>
          </a:p>
          <a:p>
            <a:pPr marL="342900" indent="-342900">
              <a:lnSpc>
                <a:spcPct val="107000"/>
              </a:lnSpc>
              <a:buFont typeface="+mj-lt"/>
              <a:buAutoNum type="arabicPeriod"/>
              <a:tabLst>
                <a:tab pos="1371600" algn="l"/>
              </a:tabLst>
            </a:pPr>
            <a:r>
              <a:rPr lang="en-ZA" kern="100" dirty="0">
                <a:effectLst/>
                <a:latin typeface="Aptos" panose="020B0004020202020204" pitchFamily="34" charset="0"/>
                <a:ea typeface="Aptos" panose="020B0004020202020204" pitchFamily="34" charset="0"/>
                <a:cs typeface="Times New Roman" panose="02020603050405020304" pitchFamily="18" charset="0"/>
              </a:rPr>
              <a:t>Interactive Reports</a:t>
            </a:r>
          </a:p>
          <a:p>
            <a:pPr marL="342900" indent="-342900">
              <a:lnSpc>
                <a:spcPct val="107000"/>
              </a:lnSpc>
              <a:buFont typeface="+mj-lt"/>
              <a:buAutoNum type="arabicPeriod"/>
              <a:tabLst>
                <a:tab pos="1371600" algn="l"/>
              </a:tabLst>
            </a:pPr>
            <a:r>
              <a:rPr lang="en-ZA" kern="100" dirty="0">
                <a:effectLst/>
                <a:latin typeface="Aptos" panose="020B0004020202020204" pitchFamily="34" charset="0"/>
                <a:ea typeface="Aptos" panose="020B0004020202020204" pitchFamily="34" charset="0"/>
                <a:cs typeface="Times New Roman" panose="02020603050405020304" pitchFamily="18" charset="0"/>
              </a:rPr>
              <a:t>Report Scheduling and Distribution</a:t>
            </a:r>
          </a:p>
          <a:p>
            <a:pPr marL="342900" indent="-342900">
              <a:lnSpc>
                <a:spcPct val="107000"/>
              </a:lnSpc>
              <a:buFont typeface="+mj-lt"/>
              <a:buAutoNum type="arabicPeriod"/>
              <a:tabLst>
                <a:tab pos="1371600" algn="l"/>
              </a:tabLst>
            </a:pPr>
            <a:r>
              <a:rPr lang="en-ZA" kern="100" dirty="0">
                <a:effectLst/>
                <a:latin typeface="Aptos" panose="020B0004020202020204" pitchFamily="34" charset="0"/>
                <a:ea typeface="Aptos" panose="020B0004020202020204" pitchFamily="34" charset="0"/>
                <a:cs typeface="Times New Roman" panose="02020603050405020304" pitchFamily="18" charset="0"/>
              </a:rPr>
              <a:t>Data Visualization Tools</a:t>
            </a:r>
          </a:p>
          <a:p>
            <a:pPr marL="342900" indent="-342900">
              <a:lnSpc>
                <a:spcPct val="107000"/>
              </a:lnSpc>
              <a:buFont typeface="+mj-lt"/>
              <a:buAutoNum type="arabicPeriod"/>
              <a:tabLst>
                <a:tab pos="1371600" algn="l"/>
              </a:tabLst>
            </a:pPr>
            <a:r>
              <a:rPr lang="en-ZA" kern="100" dirty="0">
                <a:effectLst/>
                <a:latin typeface="Aptos" panose="020B0004020202020204" pitchFamily="34" charset="0"/>
                <a:ea typeface="Aptos" panose="020B0004020202020204" pitchFamily="34" charset="0"/>
                <a:cs typeface="Times New Roman" panose="02020603050405020304" pitchFamily="18" charset="0"/>
              </a:rPr>
              <a:t>Template-Based Reporting</a:t>
            </a:r>
          </a:p>
          <a:p>
            <a:pPr marL="342900" indent="-342900">
              <a:lnSpc>
                <a:spcPct val="107000"/>
              </a:lnSpc>
              <a:buFont typeface="+mj-lt"/>
              <a:buAutoNum type="arabicPeriod"/>
              <a:tabLst>
                <a:tab pos="1371600" algn="l"/>
              </a:tabLst>
            </a:pPr>
            <a:r>
              <a:rPr lang="en-ZA" kern="100" dirty="0">
                <a:effectLst/>
                <a:latin typeface="Aptos" panose="020B0004020202020204" pitchFamily="34" charset="0"/>
                <a:ea typeface="Aptos" panose="020B0004020202020204" pitchFamily="34" charset="0"/>
                <a:cs typeface="Times New Roman" panose="02020603050405020304" pitchFamily="18" charset="0"/>
              </a:rPr>
              <a:t>Parameterized Reports</a:t>
            </a:r>
          </a:p>
          <a:p>
            <a:pPr marL="342900" indent="-342900">
              <a:lnSpc>
                <a:spcPct val="107000"/>
              </a:lnSpc>
              <a:buFont typeface="+mj-lt"/>
              <a:buAutoNum type="arabicPeriod"/>
              <a:tabLst>
                <a:tab pos="1371600" algn="l"/>
              </a:tabLst>
            </a:pPr>
            <a:r>
              <a:rPr lang="en-ZA" kern="100" dirty="0">
                <a:effectLst/>
                <a:latin typeface="Aptos" panose="020B0004020202020204" pitchFamily="34" charset="0"/>
                <a:ea typeface="Aptos" panose="020B0004020202020204" pitchFamily="34" charset="0"/>
                <a:cs typeface="Times New Roman" panose="02020603050405020304" pitchFamily="18" charset="0"/>
              </a:rPr>
              <a:t>Export Options</a:t>
            </a:r>
          </a:p>
          <a:p>
            <a:pPr marL="342900" indent="-342900">
              <a:lnSpc>
                <a:spcPct val="107000"/>
              </a:lnSpc>
              <a:buFont typeface="+mj-lt"/>
              <a:buAutoNum type="arabicPeriod"/>
              <a:tabLst>
                <a:tab pos="1371600" algn="l"/>
              </a:tabLst>
            </a:pPr>
            <a:r>
              <a:rPr lang="en-ZA" kern="100" dirty="0">
                <a:effectLst/>
                <a:latin typeface="Aptos" panose="020B0004020202020204" pitchFamily="34" charset="0"/>
                <a:ea typeface="Aptos" panose="020B0004020202020204" pitchFamily="34" charset="0"/>
                <a:cs typeface="Times New Roman" panose="02020603050405020304" pitchFamily="18" charset="0"/>
              </a:rPr>
              <a:t>Collaborative Features</a:t>
            </a:r>
          </a:p>
        </p:txBody>
      </p:sp>
      <p:pic>
        <p:nvPicPr>
          <p:cNvPr id="12" name="Picture 11" descr="A group of people working on a diagram&#10;&#10;AI-generated content may be incorrect.">
            <a:extLst>
              <a:ext uri="{FF2B5EF4-FFF2-40B4-BE49-F238E27FC236}">
                <a16:creationId xmlns:a16="http://schemas.microsoft.com/office/drawing/2014/main" id="{4C9E8B6F-6661-8251-C423-1791C62665AE}"/>
              </a:ext>
            </a:extLst>
          </p:cNvPr>
          <p:cNvPicPr>
            <a:picLocks noChangeAspect="1"/>
          </p:cNvPicPr>
          <p:nvPr/>
        </p:nvPicPr>
        <p:blipFill>
          <a:blip r:embed="rId5"/>
          <a:stretch>
            <a:fillRect/>
          </a:stretch>
        </p:blipFill>
        <p:spPr>
          <a:xfrm>
            <a:off x="4393677" y="882830"/>
            <a:ext cx="4458610" cy="2969504"/>
          </a:xfrm>
          <a:prstGeom prst="rect">
            <a:avLst/>
          </a:prstGeom>
        </p:spPr>
      </p:pic>
      <p:sp>
        <p:nvSpPr>
          <p:cNvPr id="13" name="Title 3">
            <a:extLst>
              <a:ext uri="{FF2B5EF4-FFF2-40B4-BE49-F238E27FC236}">
                <a16:creationId xmlns:a16="http://schemas.microsoft.com/office/drawing/2014/main" id="{CE3E6CAF-98C3-1DB1-344C-175C36666790}"/>
              </a:ext>
            </a:extLst>
          </p:cNvPr>
          <p:cNvSpPr>
            <a:spLocks noGrp="1"/>
          </p:cNvSpPr>
          <p:nvPr>
            <p:ph type="title"/>
          </p:nvPr>
        </p:nvSpPr>
        <p:spPr>
          <a:xfrm>
            <a:off x="430214" y="304431"/>
            <a:ext cx="8532812" cy="481013"/>
          </a:xfrm>
        </p:spPr>
        <p:txBody>
          <a:bodyPr/>
          <a:lstStyle/>
          <a:p>
            <a:r>
              <a:rPr lang="en-US" dirty="0"/>
              <a:t> Jasper Features </a:t>
            </a:r>
            <a:endParaRPr lang="en-ZA" dirty="0"/>
          </a:p>
        </p:txBody>
      </p:sp>
    </p:spTree>
    <p:extLst>
      <p:ext uri="{BB962C8B-B14F-4D97-AF65-F5344CB8AC3E}">
        <p14:creationId xmlns:p14="http://schemas.microsoft.com/office/powerpoint/2010/main" val="2100180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43D6-6FFE-5358-CE64-007D0F00837A}"/>
            </a:ext>
          </a:extLst>
        </p:cNvPr>
        <p:cNvGrpSpPr/>
        <p:nvPr/>
      </p:nvGrpSpPr>
      <p:grpSpPr>
        <a:xfrm>
          <a:off x="0" y="0"/>
          <a:ext cx="0" cy="0"/>
          <a:chOff x="0" y="0"/>
          <a:chExt cx="0" cy="0"/>
        </a:xfrm>
      </p:grpSpPr>
      <mc:AlternateContent xmlns:mc="http://schemas.openxmlformats.org/markup-compatibility/2006">
        <mc:Choice xmlns:cx1="http://schemas.microsoft.com/office/drawing/2015/9/8/chartex" Requires="cx1">
          <p:graphicFrame>
            <p:nvGraphicFramePr>
              <p:cNvPr id="3" name="Chart 2">
                <a:extLst>
                  <a:ext uri="{FF2B5EF4-FFF2-40B4-BE49-F238E27FC236}">
                    <a16:creationId xmlns:a16="http://schemas.microsoft.com/office/drawing/2014/main" id="{1855DD69-BCB5-ABEE-20AE-13BE3DF8D5C2}"/>
                  </a:ext>
                </a:extLst>
              </p:cNvPr>
              <p:cNvGraphicFramePr/>
              <p:nvPr>
                <p:extLst>
                  <p:ext uri="{D42A27DB-BD31-4B8C-83A1-F6EECF244321}">
                    <p14:modId xmlns:p14="http://schemas.microsoft.com/office/powerpoint/2010/main" val="138468597"/>
                  </p:ext>
                </p:extLst>
              </p:nvPr>
            </p:nvGraphicFramePr>
            <p:xfrm>
              <a:off x="275095" y="170481"/>
              <a:ext cx="8593810" cy="480730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3" name="Chart 2">
                <a:extLst>
                  <a:ext uri="{FF2B5EF4-FFF2-40B4-BE49-F238E27FC236}">
                    <a16:creationId xmlns:a16="http://schemas.microsoft.com/office/drawing/2014/main" id="{1855DD69-BCB5-ABEE-20AE-13BE3DF8D5C2}"/>
                  </a:ext>
                </a:extLst>
              </p:cNvPr>
              <p:cNvPicPr>
                <a:picLocks noGrp="1" noRot="1" noChangeAspect="1" noMove="1" noResize="1" noEditPoints="1" noAdjustHandles="1" noChangeArrowheads="1" noChangeShapeType="1"/>
              </p:cNvPicPr>
              <p:nvPr/>
            </p:nvPicPr>
            <p:blipFill>
              <a:blip r:embed="rId4"/>
              <a:stretch>
                <a:fillRect/>
              </a:stretch>
            </p:blipFill>
            <p:spPr>
              <a:xfrm>
                <a:off x="275095" y="170481"/>
                <a:ext cx="8593810" cy="4807300"/>
              </a:xfrm>
              <a:prstGeom prst="rect">
                <a:avLst/>
              </a:prstGeom>
            </p:spPr>
          </p:pic>
        </mc:Fallback>
      </mc:AlternateContent>
      <p:sp>
        <p:nvSpPr>
          <p:cNvPr id="4" name="TextBox 3">
            <a:extLst>
              <a:ext uri="{FF2B5EF4-FFF2-40B4-BE49-F238E27FC236}">
                <a16:creationId xmlns:a16="http://schemas.microsoft.com/office/drawing/2014/main" id="{E08375D5-FAF7-FA02-817D-799EED7989C7}"/>
              </a:ext>
            </a:extLst>
          </p:cNvPr>
          <p:cNvSpPr txBox="1"/>
          <p:nvPr/>
        </p:nvSpPr>
        <p:spPr>
          <a:xfrm>
            <a:off x="275095" y="340963"/>
            <a:ext cx="8593810" cy="369332"/>
          </a:xfrm>
          <a:prstGeom prst="rect">
            <a:avLst/>
          </a:prstGeom>
          <a:noFill/>
        </p:spPr>
        <p:txBody>
          <a:bodyPr wrap="square" rtlCol="0">
            <a:spAutoFit/>
          </a:bodyPr>
          <a:lstStyle/>
          <a:p>
            <a:r>
              <a:rPr lang="en-US" sz="1800" b="1" i="0" u="none" strike="noStrike" baseline="0" dirty="0">
                <a:solidFill>
                  <a:srgbClr val="00B0F0"/>
                </a:solidFill>
                <a:latin typeface="+mj-lt"/>
              </a:rPr>
              <a:t>Jasper Features Preference </a:t>
            </a:r>
          </a:p>
        </p:txBody>
      </p:sp>
    </p:spTree>
    <p:extLst>
      <p:ext uri="{BB962C8B-B14F-4D97-AF65-F5344CB8AC3E}">
        <p14:creationId xmlns:p14="http://schemas.microsoft.com/office/powerpoint/2010/main" val="1515851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computer on a desk&#10;&#10;AI-generated content may be incorrect.">
            <a:extLst>
              <a:ext uri="{FF2B5EF4-FFF2-40B4-BE49-F238E27FC236}">
                <a16:creationId xmlns:a16="http://schemas.microsoft.com/office/drawing/2014/main" id="{FAE335DC-0D9A-454B-60F8-CF5B61A546F1}"/>
              </a:ext>
            </a:extLst>
          </p:cNvPr>
          <p:cNvPicPr>
            <a:picLocks noGrp="1" noChangeAspect="1"/>
          </p:cNvPicPr>
          <p:nvPr>
            <p:ph type="pic" sz="quarter" idx="15"/>
          </p:nvPr>
        </p:nvPicPr>
        <p:blipFill>
          <a:blip r:embed="rId3"/>
          <a:srcRect l="21323" r="6462" b="-2"/>
          <a:stretch/>
        </p:blipFill>
        <p:spPr>
          <a:xfrm>
            <a:off x="6614744" y="1347245"/>
            <a:ext cx="2393790" cy="3090862"/>
          </a:xfrm>
          <a:noFill/>
        </p:spPr>
      </p:pic>
      <p:sp>
        <p:nvSpPr>
          <p:cNvPr id="2" name="Title 1">
            <a:extLst>
              <a:ext uri="{FF2B5EF4-FFF2-40B4-BE49-F238E27FC236}">
                <a16:creationId xmlns:a16="http://schemas.microsoft.com/office/drawing/2014/main" id="{4276E839-F631-7155-8C94-064CBA293B86}"/>
              </a:ext>
            </a:extLst>
          </p:cNvPr>
          <p:cNvSpPr>
            <a:spLocks noGrp="1"/>
          </p:cNvSpPr>
          <p:nvPr>
            <p:ph type="title"/>
          </p:nvPr>
        </p:nvSpPr>
        <p:spPr>
          <a:xfrm>
            <a:off x="305594" y="298449"/>
            <a:ext cx="8532812" cy="481013"/>
          </a:xfrm>
        </p:spPr>
        <p:txBody>
          <a:bodyPr anchor="ctr">
            <a:normAutofit/>
          </a:bodyPr>
          <a:lstStyle/>
          <a:p>
            <a:r>
              <a:rPr lang="en-ZA" dirty="0"/>
              <a:t>Feature Usage </a:t>
            </a:r>
          </a:p>
        </p:txBody>
      </p:sp>
      <p:pic>
        <p:nvPicPr>
          <p:cNvPr id="12" name="Picture 11">
            <a:extLst>
              <a:ext uri="{FF2B5EF4-FFF2-40B4-BE49-F238E27FC236}">
                <a16:creationId xmlns:a16="http://schemas.microsoft.com/office/drawing/2014/main" id="{80882E1E-1253-9E13-7A5A-64294C9B0B30}"/>
              </a:ext>
            </a:extLst>
          </p:cNvPr>
          <p:cNvPicPr>
            <a:picLocks noChangeAspect="1"/>
          </p:cNvPicPr>
          <p:nvPr/>
        </p:nvPicPr>
        <p:blipFill>
          <a:blip r:embed="rId4"/>
          <a:stretch>
            <a:fillRect/>
          </a:stretch>
        </p:blipFill>
        <p:spPr>
          <a:xfrm>
            <a:off x="203994" y="1433526"/>
            <a:ext cx="6301038" cy="2281209"/>
          </a:xfrm>
          <a:prstGeom prst="rect">
            <a:avLst/>
          </a:prstGeom>
        </p:spPr>
      </p:pic>
    </p:spTree>
    <p:extLst>
      <p:ext uri="{BB962C8B-B14F-4D97-AF65-F5344CB8AC3E}">
        <p14:creationId xmlns:p14="http://schemas.microsoft.com/office/powerpoint/2010/main" val="196273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F3C2C-DC2F-F121-40EF-FA1327494077}"/>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3CA53069-57AC-DAEB-1EA0-5F6DF71CA2F8}"/>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8ADB21E6-C6CA-026A-7FF4-4748B1F05AB4}"/>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Preferred mode of Training</a:t>
            </a:r>
          </a:p>
        </p:txBody>
      </p:sp>
    </p:spTree>
    <p:extLst>
      <p:ext uri="{BB962C8B-B14F-4D97-AF65-F5344CB8AC3E}">
        <p14:creationId xmlns:p14="http://schemas.microsoft.com/office/powerpoint/2010/main" val="3980360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1="http://schemas.microsoft.com/office/drawing/2015/9/8/chartex" Requires="cx1">
          <p:graphicFrame>
            <p:nvGraphicFramePr>
              <p:cNvPr id="3" name="Chart 2">
                <a:extLst>
                  <a:ext uri="{FF2B5EF4-FFF2-40B4-BE49-F238E27FC236}">
                    <a16:creationId xmlns:a16="http://schemas.microsoft.com/office/drawing/2014/main" id="{650118A1-E64C-819B-31BA-A11B867F58E6}"/>
                  </a:ext>
                </a:extLst>
              </p:cNvPr>
              <p:cNvGraphicFramePr/>
              <p:nvPr>
                <p:extLst>
                  <p:ext uri="{D42A27DB-BD31-4B8C-83A1-F6EECF244321}">
                    <p14:modId xmlns:p14="http://schemas.microsoft.com/office/powerpoint/2010/main" val="3710377341"/>
                  </p:ext>
                </p:extLst>
              </p:nvPr>
            </p:nvGraphicFramePr>
            <p:xfrm>
              <a:off x="455859" y="419370"/>
              <a:ext cx="8232282" cy="4036394"/>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3" name="Chart 2">
                <a:extLst>
                  <a:ext uri="{FF2B5EF4-FFF2-40B4-BE49-F238E27FC236}">
                    <a16:creationId xmlns:a16="http://schemas.microsoft.com/office/drawing/2014/main" id="{650118A1-E64C-819B-31BA-A11B867F58E6}"/>
                  </a:ext>
                </a:extLst>
              </p:cNvPr>
              <p:cNvPicPr>
                <a:picLocks noGrp="1" noRot="1" noChangeAspect="1" noMove="1" noResize="1" noEditPoints="1" noAdjustHandles="1" noChangeArrowheads="1" noChangeShapeType="1"/>
              </p:cNvPicPr>
              <p:nvPr/>
            </p:nvPicPr>
            <p:blipFill>
              <a:blip r:embed="rId4"/>
              <a:stretch>
                <a:fillRect/>
              </a:stretch>
            </p:blipFill>
            <p:spPr>
              <a:xfrm>
                <a:off x="455859" y="419370"/>
                <a:ext cx="8232282" cy="4036394"/>
              </a:xfrm>
              <a:prstGeom prst="rect">
                <a:avLst/>
              </a:prstGeom>
            </p:spPr>
          </p:pic>
        </mc:Fallback>
      </mc:AlternateContent>
      <p:sp>
        <p:nvSpPr>
          <p:cNvPr id="2" name="Title 1">
            <a:extLst>
              <a:ext uri="{FF2B5EF4-FFF2-40B4-BE49-F238E27FC236}">
                <a16:creationId xmlns:a16="http://schemas.microsoft.com/office/drawing/2014/main" id="{E2B2559A-30D0-DF6E-425E-673FB9FAC74D}"/>
              </a:ext>
            </a:extLst>
          </p:cNvPr>
          <p:cNvSpPr>
            <a:spLocks noGrp="1"/>
          </p:cNvSpPr>
          <p:nvPr>
            <p:ph type="title"/>
          </p:nvPr>
        </p:nvSpPr>
        <p:spPr>
          <a:xfrm>
            <a:off x="305594" y="298449"/>
            <a:ext cx="8532812" cy="481013"/>
          </a:xfrm>
        </p:spPr>
        <p:txBody>
          <a:bodyPr anchor="ctr">
            <a:normAutofit/>
          </a:bodyPr>
          <a:lstStyle/>
          <a:p>
            <a:r>
              <a:rPr lang="en-ZA" dirty="0"/>
              <a:t>Preferred mode of Training</a:t>
            </a:r>
          </a:p>
        </p:txBody>
      </p:sp>
    </p:spTree>
    <p:extLst>
      <p:ext uri="{BB962C8B-B14F-4D97-AF65-F5344CB8AC3E}">
        <p14:creationId xmlns:p14="http://schemas.microsoft.com/office/powerpoint/2010/main" val="393352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787BC-911F-31FC-0B99-1D667C5BBD3A}"/>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D98BDFEC-9178-DB78-B3C9-FB3C09C5D0A0}"/>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311FC8DD-C2DE-1DC5-9CF5-583EDF78EFE2}"/>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Suggested Improvement</a:t>
            </a:r>
          </a:p>
        </p:txBody>
      </p:sp>
    </p:spTree>
    <p:extLst>
      <p:ext uri="{BB962C8B-B14F-4D97-AF65-F5344CB8AC3E}">
        <p14:creationId xmlns:p14="http://schemas.microsoft.com/office/powerpoint/2010/main" val="7161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84E1-A5B1-4ACA-6664-5CB326074997}"/>
              </a:ext>
            </a:extLst>
          </p:cNvPr>
          <p:cNvSpPr>
            <a:spLocks noGrp="1"/>
          </p:cNvSpPr>
          <p:nvPr>
            <p:ph type="title"/>
          </p:nvPr>
        </p:nvSpPr>
        <p:spPr>
          <a:xfrm>
            <a:off x="305594" y="306196"/>
            <a:ext cx="8532812" cy="481013"/>
          </a:xfrm>
        </p:spPr>
        <p:txBody>
          <a:bodyPr/>
          <a:lstStyle/>
          <a:p>
            <a:r>
              <a:rPr lang="en-ZA" dirty="0"/>
              <a:t>Suggested Improvement</a:t>
            </a:r>
          </a:p>
        </p:txBody>
      </p:sp>
      <p:graphicFrame>
        <p:nvGraphicFramePr>
          <p:cNvPr id="9" name="Table 8">
            <a:extLst>
              <a:ext uri="{FF2B5EF4-FFF2-40B4-BE49-F238E27FC236}">
                <a16:creationId xmlns:a16="http://schemas.microsoft.com/office/drawing/2014/main" id="{47050055-62FC-D422-D1E5-46AD49A21C6B}"/>
              </a:ext>
            </a:extLst>
          </p:cNvPr>
          <p:cNvGraphicFramePr>
            <a:graphicFrameLocks noGrp="1"/>
          </p:cNvGraphicFramePr>
          <p:nvPr>
            <p:extLst>
              <p:ext uri="{D42A27DB-BD31-4B8C-83A1-F6EECF244321}">
                <p14:modId xmlns:p14="http://schemas.microsoft.com/office/powerpoint/2010/main" val="212471410"/>
              </p:ext>
            </p:extLst>
          </p:nvPr>
        </p:nvGraphicFramePr>
        <p:xfrm>
          <a:off x="740780" y="787209"/>
          <a:ext cx="7662440" cy="3601995"/>
        </p:xfrm>
        <a:graphic>
          <a:graphicData uri="http://schemas.openxmlformats.org/drawingml/2006/table">
            <a:tbl>
              <a:tblPr/>
              <a:tblGrid>
                <a:gridCol w="6667141">
                  <a:extLst>
                    <a:ext uri="{9D8B030D-6E8A-4147-A177-3AD203B41FA5}">
                      <a16:colId xmlns:a16="http://schemas.microsoft.com/office/drawing/2014/main" val="3312530145"/>
                    </a:ext>
                  </a:extLst>
                </a:gridCol>
                <a:gridCol w="995299">
                  <a:extLst>
                    <a:ext uri="{9D8B030D-6E8A-4147-A177-3AD203B41FA5}">
                      <a16:colId xmlns:a16="http://schemas.microsoft.com/office/drawing/2014/main" val="1020859891"/>
                    </a:ext>
                  </a:extLst>
                </a:gridCol>
              </a:tblGrid>
              <a:tr h="323715">
                <a:tc>
                  <a:txBody>
                    <a:bodyPr/>
                    <a:lstStyle/>
                    <a:p>
                      <a:pPr algn="ctr" fontAlgn="b"/>
                      <a:r>
                        <a:rPr lang="en-ZA" sz="1100" b="1" i="0" u="none" strike="noStrike">
                          <a:solidFill>
                            <a:srgbClr val="FFFFFF"/>
                          </a:solidFill>
                          <a:effectLst/>
                          <a:latin typeface="Calibri" panose="020F0502020204030204" pitchFamily="34" charset="0"/>
                        </a:rPr>
                        <a:t>Suggestions</a:t>
                      </a:r>
                    </a:p>
                  </a:txBody>
                  <a:tcPr marL="5376" marR="5376" marT="5376" marB="0" anchor="b">
                    <a:lnL>
                      <a:noFill/>
                    </a:lnL>
                    <a:lnR w="6350" cap="flat" cmpd="sng" algn="ctr">
                      <a:solidFill>
                        <a:srgbClr val="59AAF2"/>
                      </a:solidFill>
                      <a:prstDash val="solid"/>
                      <a:round/>
                      <a:headEnd type="none" w="med" len="med"/>
                      <a:tailEnd type="none" w="med" len="med"/>
                    </a:lnR>
                    <a:lnT w="6350" cap="flat" cmpd="sng" algn="ctr">
                      <a:solidFill>
                        <a:srgbClr val="59AAF2"/>
                      </a:solidFill>
                      <a:prstDash val="solid"/>
                      <a:round/>
                      <a:headEnd type="none" w="med" len="med"/>
                      <a:tailEnd type="none" w="med" len="med"/>
                    </a:lnT>
                    <a:lnB w="6350" cap="flat" cmpd="sng" algn="ctr">
                      <a:solidFill>
                        <a:srgbClr val="59AAF2"/>
                      </a:solidFill>
                      <a:prstDash val="solid"/>
                      <a:round/>
                      <a:headEnd type="none" w="med" len="med"/>
                      <a:tailEnd type="none" w="med" len="med"/>
                    </a:lnB>
                    <a:solidFill>
                      <a:srgbClr val="0F6FC6"/>
                    </a:solidFill>
                  </a:tcPr>
                </a:tc>
                <a:tc>
                  <a:txBody>
                    <a:bodyPr/>
                    <a:lstStyle/>
                    <a:p>
                      <a:pPr algn="ctr" fontAlgn="b"/>
                      <a:r>
                        <a:rPr lang="en-ZA" sz="1100" b="1" i="0" u="none" strike="noStrike">
                          <a:solidFill>
                            <a:srgbClr val="FFFFFF"/>
                          </a:solidFill>
                          <a:effectLst/>
                          <a:latin typeface="Calibri" panose="020F0502020204030204" pitchFamily="34" charset="0"/>
                        </a:rPr>
                        <a:t>Count</a:t>
                      </a:r>
                    </a:p>
                  </a:txBody>
                  <a:tcPr marL="5376" marR="5376" marT="5376" marB="0" anchor="b">
                    <a:lnL w="6350" cap="flat" cmpd="sng" algn="ctr">
                      <a:solidFill>
                        <a:srgbClr val="59AAF2"/>
                      </a:solidFill>
                      <a:prstDash val="solid"/>
                      <a:round/>
                      <a:headEnd type="none" w="med" len="med"/>
                      <a:tailEnd type="none" w="med" len="med"/>
                    </a:lnL>
                    <a:lnR w="6350" cap="flat" cmpd="sng" algn="ctr">
                      <a:solidFill>
                        <a:srgbClr val="59AAF2"/>
                      </a:solidFill>
                      <a:prstDash val="solid"/>
                      <a:round/>
                      <a:headEnd type="none" w="med" len="med"/>
                      <a:tailEnd type="none" w="med" len="med"/>
                    </a:lnR>
                    <a:lnT w="6350" cap="flat" cmpd="sng" algn="ctr">
                      <a:solidFill>
                        <a:srgbClr val="59AAF2"/>
                      </a:solidFill>
                      <a:prstDash val="solid"/>
                      <a:round/>
                      <a:headEnd type="none" w="med" len="med"/>
                      <a:tailEnd type="none" w="med" len="med"/>
                    </a:lnT>
                    <a:lnB w="6350" cap="flat" cmpd="sng" algn="ctr">
                      <a:solidFill>
                        <a:srgbClr val="59AAF2"/>
                      </a:solidFill>
                      <a:prstDash val="solid"/>
                      <a:round/>
                      <a:headEnd type="none" w="med" len="med"/>
                      <a:tailEnd type="none" w="med" len="med"/>
                    </a:lnB>
                    <a:solidFill>
                      <a:srgbClr val="0F6FC6"/>
                    </a:solidFill>
                  </a:tcPr>
                </a:tc>
                <a:extLst>
                  <a:ext uri="{0D108BD9-81ED-4DB2-BD59-A6C34878D82A}">
                    <a16:rowId xmlns:a16="http://schemas.microsoft.com/office/drawing/2014/main" val="3970085251"/>
                  </a:ext>
                </a:extLst>
              </a:tr>
              <a:tr h="220716">
                <a:tc>
                  <a:txBody>
                    <a:bodyPr/>
                    <a:lstStyle/>
                    <a:p>
                      <a:pPr algn="l" fontAlgn="b"/>
                      <a:r>
                        <a:rPr lang="en-ZA" sz="1200" b="0" i="0" u="none" strike="noStrike" dirty="0">
                          <a:solidFill>
                            <a:srgbClr val="000000"/>
                          </a:solidFill>
                          <a:effectLst/>
                          <a:latin typeface="Calibri" panose="020F0502020204030204" pitchFamily="34" charset="0"/>
                        </a:rPr>
                        <a:t>No Suggestion</a:t>
                      </a:r>
                    </a:p>
                  </a:txBody>
                  <a:tcPr marL="5376" marR="5376" marT="5376" marB="0" anchor="b">
                    <a:lnL>
                      <a:noFill/>
                    </a:lnL>
                    <a:lnR>
                      <a:noFill/>
                    </a:lnR>
                    <a:lnT w="6350" cap="flat" cmpd="sng" algn="ctr">
                      <a:solidFill>
                        <a:srgbClr val="59AAF2"/>
                      </a:solidFill>
                      <a:prstDash val="solid"/>
                      <a:round/>
                      <a:headEnd type="none" w="med" len="med"/>
                      <a:tailEnd type="none" w="med" len="med"/>
                    </a:lnT>
                    <a:lnB>
                      <a:noFill/>
                    </a:lnB>
                    <a:solidFill>
                      <a:srgbClr val="95F7DC"/>
                    </a:solidFill>
                  </a:tcPr>
                </a:tc>
                <a:tc>
                  <a:txBody>
                    <a:bodyPr/>
                    <a:lstStyle/>
                    <a:p>
                      <a:pPr algn="ctr" fontAlgn="b"/>
                      <a:r>
                        <a:rPr lang="en-ZA" sz="1200" b="1" i="0" u="none" strike="noStrike">
                          <a:solidFill>
                            <a:srgbClr val="000000"/>
                          </a:solidFill>
                          <a:effectLst/>
                          <a:latin typeface="Calibri" panose="020F0502020204030204" pitchFamily="34" charset="0"/>
                        </a:rPr>
                        <a:t>22</a:t>
                      </a:r>
                    </a:p>
                  </a:txBody>
                  <a:tcPr marL="5376" marR="5376" marT="5376" marB="0" anchor="b">
                    <a:lnL>
                      <a:noFill/>
                    </a:lnL>
                    <a:lnR>
                      <a:noFill/>
                    </a:lnR>
                    <a:lnT w="6350" cap="flat" cmpd="sng" algn="ctr">
                      <a:solidFill>
                        <a:srgbClr val="59AAF2"/>
                      </a:solidFill>
                      <a:prstDash val="solid"/>
                      <a:round/>
                      <a:headEnd type="none" w="med" len="med"/>
                      <a:tailEnd type="none" w="med" len="med"/>
                    </a:lnT>
                    <a:lnB>
                      <a:noFill/>
                    </a:lnB>
                    <a:solidFill>
                      <a:srgbClr val="95F7DC"/>
                    </a:solidFill>
                  </a:tcPr>
                </a:tc>
                <a:extLst>
                  <a:ext uri="{0D108BD9-81ED-4DB2-BD59-A6C34878D82A}">
                    <a16:rowId xmlns:a16="http://schemas.microsoft.com/office/drawing/2014/main" val="4091196642"/>
                  </a:ext>
                </a:extLst>
              </a:tr>
              <a:tr h="220716">
                <a:tc>
                  <a:txBody>
                    <a:bodyPr/>
                    <a:lstStyle/>
                    <a:p>
                      <a:pPr algn="l" fontAlgn="b"/>
                      <a:r>
                        <a:rPr lang="en-ZA" sz="1200" b="0" i="0" u="none" strike="noStrike" dirty="0">
                          <a:solidFill>
                            <a:srgbClr val="000000"/>
                          </a:solidFill>
                          <a:effectLst/>
                          <a:latin typeface="Calibri" panose="020F0502020204030204" pitchFamily="34" charset="0"/>
                        </a:rPr>
                        <a:t>Training </a:t>
                      </a:r>
                    </a:p>
                  </a:txBody>
                  <a:tcPr marL="5376" marR="5376" marT="5376" marB="0" anchor="b">
                    <a:lnL>
                      <a:noFill/>
                    </a:lnL>
                    <a:lnR>
                      <a:noFill/>
                    </a:lnR>
                    <a:lnT>
                      <a:noFill/>
                    </a:lnT>
                    <a:lnB>
                      <a:noFill/>
                    </a:lnB>
                    <a:solidFill>
                      <a:srgbClr val="92F4FA"/>
                    </a:solidFill>
                  </a:tcPr>
                </a:tc>
                <a:tc>
                  <a:txBody>
                    <a:bodyPr/>
                    <a:lstStyle/>
                    <a:p>
                      <a:pPr algn="ctr" fontAlgn="b"/>
                      <a:r>
                        <a:rPr lang="en-ZA" sz="1200" b="1" i="0" u="none" strike="noStrike">
                          <a:solidFill>
                            <a:srgbClr val="000000"/>
                          </a:solidFill>
                          <a:effectLst/>
                          <a:latin typeface="Calibri" panose="020F0502020204030204" pitchFamily="34" charset="0"/>
                        </a:rPr>
                        <a:t>12</a:t>
                      </a:r>
                    </a:p>
                  </a:txBody>
                  <a:tcPr marL="5376" marR="5376" marT="5376" marB="0" anchor="b">
                    <a:lnL>
                      <a:noFill/>
                    </a:lnL>
                    <a:lnR>
                      <a:noFill/>
                    </a:lnR>
                    <a:lnT>
                      <a:noFill/>
                    </a:lnT>
                    <a:lnB>
                      <a:noFill/>
                    </a:lnB>
                    <a:solidFill>
                      <a:srgbClr val="92F4FA"/>
                    </a:solidFill>
                  </a:tcPr>
                </a:tc>
                <a:extLst>
                  <a:ext uri="{0D108BD9-81ED-4DB2-BD59-A6C34878D82A}">
                    <a16:rowId xmlns:a16="http://schemas.microsoft.com/office/drawing/2014/main" val="921307798"/>
                  </a:ext>
                </a:extLst>
              </a:tr>
              <a:tr h="220716">
                <a:tc>
                  <a:txBody>
                    <a:bodyPr/>
                    <a:lstStyle/>
                    <a:p>
                      <a:pPr algn="l" fontAlgn="b"/>
                      <a:r>
                        <a:rPr lang="en-ZA" sz="1200" b="0" i="0" u="none" strike="noStrike" dirty="0">
                          <a:solidFill>
                            <a:srgbClr val="000000"/>
                          </a:solidFill>
                          <a:effectLst/>
                          <a:latin typeface="Calibri" panose="020F0502020204030204" pitchFamily="34" charset="0"/>
                        </a:rPr>
                        <a:t>Insights</a:t>
                      </a:r>
                    </a:p>
                  </a:txBody>
                  <a:tcPr marL="5376" marR="5376" marT="5376" marB="0" anchor="b">
                    <a:lnL>
                      <a:noFill/>
                    </a:lnL>
                    <a:lnR>
                      <a:noFill/>
                    </a:lnR>
                    <a:lnT>
                      <a:noFill/>
                    </a:lnT>
                    <a:lnB>
                      <a:noFill/>
                    </a:lnB>
                    <a:solidFill>
                      <a:srgbClr val="CAEABF"/>
                    </a:solidFill>
                  </a:tcPr>
                </a:tc>
                <a:tc>
                  <a:txBody>
                    <a:bodyPr/>
                    <a:lstStyle/>
                    <a:p>
                      <a:pPr algn="ctr" fontAlgn="b"/>
                      <a:r>
                        <a:rPr lang="en-ZA" sz="1200" b="1" i="0" u="none" strike="noStrike">
                          <a:solidFill>
                            <a:srgbClr val="000000"/>
                          </a:solidFill>
                          <a:effectLst/>
                          <a:latin typeface="Calibri" panose="020F0502020204030204" pitchFamily="34" charset="0"/>
                        </a:rPr>
                        <a:t>4</a:t>
                      </a:r>
                    </a:p>
                  </a:txBody>
                  <a:tcPr marL="5376" marR="5376" marT="5376" marB="0" anchor="b">
                    <a:lnL>
                      <a:noFill/>
                    </a:lnL>
                    <a:lnR>
                      <a:noFill/>
                    </a:lnR>
                    <a:lnT>
                      <a:noFill/>
                    </a:lnT>
                    <a:lnB>
                      <a:noFill/>
                    </a:lnB>
                    <a:solidFill>
                      <a:srgbClr val="CAEABF"/>
                    </a:solidFill>
                  </a:tcPr>
                </a:tc>
                <a:extLst>
                  <a:ext uri="{0D108BD9-81ED-4DB2-BD59-A6C34878D82A}">
                    <a16:rowId xmlns:a16="http://schemas.microsoft.com/office/drawing/2014/main" val="841745720"/>
                  </a:ext>
                </a:extLst>
              </a:tr>
              <a:tr h="220716">
                <a:tc>
                  <a:txBody>
                    <a:bodyPr/>
                    <a:lstStyle/>
                    <a:p>
                      <a:pPr algn="l" fontAlgn="b"/>
                      <a:r>
                        <a:rPr lang="en-ZA" sz="1200" b="0" i="0" u="none" strike="noStrike" dirty="0">
                          <a:solidFill>
                            <a:srgbClr val="000000"/>
                          </a:solidFill>
                          <a:effectLst/>
                          <a:latin typeface="Calibri" panose="020F0502020204030204" pitchFamily="34" charset="0"/>
                        </a:rPr>
                        <a:t>Awareness</a:t>
                      </a:r>
                    </a:p>
                  </a:txBody>
                  <a:tcPr marL="5376" marR="5376" marT="5376" marB="0" anchor="b">
                    <a:lnL>
                      <a:noFill/>
                    </a:lnL>
                    <a:lnR>
                      <a:noFill/>
                    </a:lnR>
                    <a:lnT>
                      <a:noFill/>
                    </a:lnT>
                    <a:lnB>
                      <a:noFill/>
                    </a:lnB>
                    <a:solidFill>
                      <a:srgbClr val="AFDF9F"/>
                    </a:solidFill>
                  </a:tcPr>
                </a:tc>
                <a:tc>
                  <a:txBody>
                    <a:bodyPr/>
                    <a:lstStyle/>
                    <a:p>
                      <a:pPr algn="ctr" fontAlgn="b"/>
                      <a:r>
                        <a:rPr lang="en-ZA" sz="1200" b="1" i="0" u="none" strike="noStrike">
                          <a:solidFill>
                            <a:srgbClr val="000000"/>
                          </a:solidFill>
                          <a:effectLst/>
                          <a:latin typeface="Calibri" panose="020F0502020204030204" pitchFamily="34" charset="0"/>
                        </a:rPr>
                        <a:t>2</a:t>
                      </a:r>
                    </a:p>
                  </a:txBody>
                  <a:tcPr marL="5376" marR="5376" marT="5376" marB="0" anchor="b">
                    <a:lnL>
                      <a:noFill/>
                    </a:lnL>
                    <a:lnR>
                      <a:noFill/>
                    </a:lnR>
                    <a:lnT>
                      <a:noFill/>
                    </a:lnT>
                    <a:lnB>
                      <a:noFill/>
                    </a:lnB>
                    <a:solidFill>
                      <a:srgbClr val="AFDF9F"/>
                    </a:solidFill>
                  </a:tcPr>
                </a:tc>
                <a:extLst>
                  <a:ext uri="{0D108BD9-81ED-4DB2-BD59-A6C34878D82A}">
                    <a16:rowId xmlns:a16="http://schemas.microsoft.com/office/drawing/2014/main" val="3896271786"/>
                  </a:ext>
                </a:extLst>
              </a:tr>
              <a:tr h="220716">
                <a:tc>
                  <a:txBody>
                    <a:bodyPr/>
                    <a:lstStyle/>
                    <a:p>
                      <a:pPr algn="l" fontAlgn="b"/>
                      <a:r>
                        <a:rPr lang="en-ZA" sz="1200" b="0" i="0" u="none" strike="noStrike">
                          <a:solidFill>
                            <a:srgbClr val="000000"/>
                          </a:solidFill>
                          <a:effectLst/>
                          <a:latin typeface="Calibri" panose="020F0502020204030204" pitchFamily="34" charset="0"/>
                        </a:rPr>
                        <a:t>Training / Consultation</a:t>
                      </a:r>
                    </a:p>
                  </a:txBody>
                  <a:tcPr marL="5376" marR="5376" marT="5376" marB="0" anchor="b">
                    <a:lnL>
                      <a:noFill/>
                    </a:lnL>
                    <a:lnR>
                      <a:noFill/>
                    </a:lnR>
                    <a:lnT>
                      <a:noFill/>
                    </a:lnT>
                    <a:lnB>
                      <a:noFill/>
                    </a:lnB>
                    <a:solidFill>
                      <a:srgbClr val="92F4FA"/>
                    </a:solidFill>
                  </a:tcPr>
                </a:tc>
                <a:tc>
                  <a:txBody>
                    <a:bodyPr/>
                    <a:lstStyle/>
                    <a:p>
                      <a:pPr algn="ctr" fontAlgn="b"/>
                      <a:r>
                        <a:rPr lang="en-ZA" sz="1200" b="1" i="0" u="none" strike="noStrike">
                          <a:solidFill>
                            <a:srgbClr val="000000"/>
                          </a:solidFill>
                          <a:effectLst/>
                          <a:latin typeface="Calibri" panose="020F0502020204030204" pitchFamily="34" charset="0"/>
                        </a:rPr>
                        <a:t>2</a:t>
                      </a:r>
                    </a:p>
                  </a:txBody>
                  <a:tcPr marL="5376" marR="5376" marT="5376" marB="0" anchor="b">
                    <a:lnL>
                      <a:noFill/>
                    </a:lnL>
                    <a:lnR>
                      <a:noFill/>
                    </a:lnR>
                    <a:lnT>
                      <a:noFill/>
                    </a:lnT>
                    <a:lnB>
                      <a:noFill/>
                    </a:lnB>
                    <a:solidFill>
                      <a:srgbClr val="92F4FA"/>
                    </a:solidFill>
                  </a:tcPr>
                </a:tc>
                <a:extLst>
                  <a:ext uri="{0D108BD9-81ED-4DB2-BD59-A6C34878D82A}">
                    <a16:rowId xmlns:a16="http://schemas.microsoft.com/office/drawing/2014/main" val="1533644543"/>
                  </a:ext>
                </a:extLst>
              </a:tr>
              <a:tr h="220716">
                <a:tc>
                  <a:txBody>
                    <a:bodyPr/>
                    <a:lstStyle/>
                    <a:p>
                      <a:pPr algn="l" fontAlgn="b"/>
                      <a:r>
                        <a:rPr lang="en-ZA" sz="1200" b="0" i="0" u="none" strike="noStrike" dirty="0">
                          <a:solidFill>
                            <a:srgbClr val="000000"/>
                          </a:solidFill>
                          <a:effectLst/>
                          <a:latin typeface="Calibri" panose="020F0502020204030204" pitchFamily="34" charset="0"/>
                        </a:rPr>
                        <a:t>Alternate Reporting Solution</a:t>
                      </a:r>
                    </a:p>
                  </a:txBody>
                  <a:tcPr marL="5376" marR="5376" marT="5376" marB="0" anchor="b">
                    <a:lnL>
                      <a:noFill/>
                    </a:lnL>
                    <a:lnR>
                      <a:noFill/>
                    </a:lnR>
                    <a:lnT>
                      <a:noFill/>
                    </a:lnT>
                    <a:lnB>
                      <a:noFill/>
                    </a:lnB>
                    <a:solidFill>
                      <a:srgbClr val="C8E2FB"/>
                    </a:solidFill>
                  </a:tcPr>
                </a:tc>
                <a:tc>
                  <a:txBody>
                    <a:bodyPr/>
                    <a:lstStyle/>
                    <a:p>
                      <a:pPr algn="ctr" fontAlgn="b"/>
                      <a:r>
                        <a:rPr lang="en-ZA" sz="1200" b="1" i="0" u="none" strike="noStrike">
                          <a:solidFill>
                            <a:srgbClr val="000000"/>
                          </a:solidFill>
                          <a:effectLst/>
                          <a:latin typeface="Calibri" panose="020F0502020204030204" pitchFamily="34" charset="0"/>
                        </a:rPr>
                        <a:t>1</a:t>
                      </a:r>
                    </a:p>
                  </a:txBody>
                  <a:tcPr marL="5376" marR="5376" marT="5376" marB="0" anchor="b">
                    <a:lnL>
                      <a:noFill/>
                    </a:lnL>
                    <a:lnR>
                      <a:noFill/>
                    </a:lnR>
                    <a:lnT>
                      <a:noFill/>
                    </a:lnT>
                    <a:lnB>
                      <a:noFill/>
                    </a:lnB>
                    <a:solidFill>
                      <a:srgbClr val="C8E2FB"/>
                    </a:solidFill>
                  </a:tcPr>
                </a:tc>
                <a:extLst>
                  <a:ext uri="{0D108BD9-81ED-4DB2-BD59-A6C34878D82A}">
                    <a16:rowId xmlns:a16="http://schemas.microsoft.com/office/drawing/2014/main" val="1979092173"/>
                  </a:ext>
                </a:extLst>
              </a:tr>
              <a:tr h="220716">
                <a:tc>
                  <a:txBody>
                    <a:bodyPr/>
                    <a:lstStyle/>
                    <a:p>
                      <a:pPr algn="l" fontAlgn="b"/>
                      <a:r>
                        <a:rPr lang="en-ZA" sz="1200" b="0" i="0" u="none" strike="noStrike" dirty="0">
                          <a:solidFill>
                            <a:srgbClr val="000000"/>
                          </a:solidFill>
                          <a:effectLst/>
                          <a:latin typeface="Calibri" panose="020F0502020204030204" pitchFamily="34" charset="0"/>
                        </a:rPr>
                        <a:t>Consultation Count</a:t>
                      </a:r>
                    </a:p>
                  </a:txBody>
                  <a:tcPr marL="5376" marR="5376" marT="5376" marB="0" anchor="b">
                    <a:lnL>
                      <a:noFill/>
                    </a:lnL>
                    <a:lnR>
                      <a:noFill/>
                    </a:lnR>
                    <a:lnT>
                      <a:noFill/>
                    </a:lnT>
                    <a:lnB>
                      <a:noFill/>
                    </a:lnB>
                    <a:solidFill>
                      <a:srgbClr val="92F4FA"/>
                    </a:solidFill>
                  </a:tcPr>
                </a:tc>
                <a:tc>
                  <a:txBody>
                    <a:bodyPr/>
                    <a:lstStyle/>
                    <a:p>
                      <a:pPr algn="ctr" fontAlgn="b"/>
                      <a:r>
                        <a:rPr lang="en-ZA" sz="1200" b="1" i="0" u="none" strike="noStrike">
                          <a:solidFill>
                            <a:srgbClr val="000000"/>
                          </a:solidFill>
                          <a:effectLst/>
                          <a:latin typeface="Calibri" panose="020F0502020204030204" pitchFamily="34" charset="0"/>
                        </a:rPr>
                        <a:t>1</a:t>
                      </a:r>
                    </a:p>
                  </a:txBody>
                  <a:tcPr marL="5376" marR="5376" marT="5376" marB="0" anchor="b">
                    <a:lnL>
                      <a:noFill/>
                    </a:lnL>
                    <a:lnR>
                      <a:noFill/>
                    </a:lnR>
                    <a:lnT>
                      <a:noFill/>
                    </a:lnT>
                    <a:lnB>
                      <a:noFill/>
                    </a:lnB>
                    <a:solidFill>
                      <a:srgbClr val="92F4FA"/>
                    </a:solidFill>
                  </a:tcPr>
                </a:tc>
                <a:extLst>
                  <a:ext uri="{0D108BD9-81ED-4DB2-BD59-A6C34878D82A}">
                    <a16:rowId xmlns:a16="http://schemas.microsoft.com/office/drawing/2014/main" val="3682278947"/>
                  </a:ext>
                </a:extLst>
              </a:tr>
              <a:tr h="220716">
                <a:tc>
                  <a:txBody>
                    <a:bodyPr/>
                    <a:lstStyle/>
                    <a:p>
                      <a:pPr algn="l" fontAlgn="b"/>
                      <a:r>
                        <a:rPr lang="en-ZA" sz="1200" b="0" i="0" u="none" strike="noStrike" dirty="0">
                          <a:solidFill>
                            <a:srgbClr val="000000"/>
                          </a:solidFill>
                          <a:effectLst/>
                          <a:latin typeface="Calibri" panose="020F0502020204030204" pitchFamily="34" charset="0"/>
                        </a:rPr>
                        <a:t>Licencing</a:t>
                      </a:r>
                    </a:p>
                  </a:txBody>
                  <a:tcPr marL="5376" marR="5376" marT="5376" marB="0" anchor="b">
                    <a:lnL>
                      <a:noFill/>
                    </a:lnL>
                    <a:lnR>
                      <a:noFill/>
                    </a:lnR>
                    <a:lnT>
                      <a:noFill/>
                    </a:lnT>
                    <a:lnB>
                      <a:noFill/>
                    </a:lnB>
                    <a:solidFill>
                      <a:srgbClr val="C8E2FB"/>
                    </a:solidFill>
                  </a:tcPr>
                </a:tc>
                <a:tc>
                  <a:txBody>
                    <a:bodyPr/>
                    <a:lstStyle/>
                    <a:p>
                      <a:pPr algn="ctr" fontAlgn="b"/>
                      <a:r>
                        <a:rPr lang="en-ZA" sz="1200" b="1" i="0" u="none" strike="noStrike">
                          <a:solidFill>
                            <a:srgbClr val="000000"/>
                          </a:solidFill>
                          <a:effectLst/>
                          <a:latin typeface="Calibri" panose="020F0502020204030204" pitchFamily="34" charset="0"/>
                        </a:rPr>
                        <a:t>1</a:t>
                      </a:r>
                    </a:p>
                  </a:txBody>
                  <a:tcPr marL="5376" marR="5376" marT="5376" marB="0" anchor="b">
                    <a:lnL>
                      <a:noFill/>
                    </a:lnL>
                    <a:lnR>
                      <a:noFill/>
                    </a:lnR>
                    <a:lnT>
                      <a:noFill/>
                    </a:lnT>
                    <a:lnB>
                      <a:noFill/>
                    </a:lnB>
                    <a:solidFill>
                      <a:srgbClr val="C8E2FB"/>
                    </a:solidFill>
                  </a:tcPr>
                </a:tc>
                <a:extLst>
                  <a:ext uri="{0D108BD9-81ED-4DB2-BD59-A6C34878D82A}">
                    <a16:rowId xmlns:a16="http://schemas.microsoft.com/office/drawing/2014/main" val="1516689651"/>
                  </a:ext>
                </a:extLst>
              </a:tr>
              <a:tr h="83061">
                <a:tc>
                  <a:txBody>
                    <a:bodyPr/>
                    <a:lstStyle/>
                    <a:p>
                      <a:pPr algn="l" fontAlgn="b"/>
                      <a:r>
                        <a:rPr lang="en-ZA" sz="1200" b="0" i="0" u="none" strike="noStrike" dirty="0">
                          <a:solidFill>
                            <a:srgbClr val="000000"/>
                          </a:solidFill>
                          <a:effectLst/>
                          <a:latin typeface="Calibri" panose="020F0502020204030204" pitchFamily="34" charset="0"/>
                        </a:rPr>
                        <a:t>Managing Jaspersoft</a:t>
                      </a:r>
                    </a:p>
                  </a:txBody>
                  <a:tcPr marL="5376" marR="5376" marT="5376" marB="0" anchor="b">
                    <a:lnL>
                      <a:noFill/>
                    </a:lnL>
                    <a:lnR>
                      <a:noFill/>
                    </a:lnR>
                    <a:lnT>
                      <a:noFill/>
                    </a:lnT>
                    <a:lnB>
                      <a:noFill/>
                    </a:lnB>
                    <a:solidFill>
                      <a:srgbClr val="C8E2FB"/>
                    </a:solidFill>
                  </a:tcPr>
                </a:tc>
                <a:tc>
                  <a:txBody>
                    <a:bodyPr/>
                    <a:lstStyle/>
                    <a:p>
                      <a:pPr algn="ctr" fontAlgn="b"/>
                      <a:r>
                        <a:rPr lang="en-ZA" sz="1200" b="1" i="0" u="none" strike="noStrike">
                          <a:solidFill>
                            <a:srgbClr val="000000"/>
                          </a:solidFill>
                          <a:effectLst/>
                          <a:latin typeface="Calibri" panose="020F0502020204030204" pitchFamily="34" charset="0"/>
                        </a:rPr>
                        <a:t>1</a:t>
                      </a:r>
                    </a:p>
                  </a:txBody>
                  <a:tcPr marL="5376" marR="5376" marT="5376" marB="0" anchor="b">
                    <a:lnL>
                      <a:noFill/>
                    </a:lnL>
                    <a:lnR>
                      <a:noFill/>
                    </a:lnR>
                    <a:lnT>
                      <a:noFill/>
                    </a:lnT>
                    <a:lnB>
                      <a:noFill/>
                    </a:lnB>
                    <a:solidFill>
                      <a:srgbClr val="C8E2FB"/>
                    </a:solidFill>
                  </a:tcPr>
                </a:tc>
                <a:extLst>
                  <a:ext uri="{0D108BD9-81ED-4DB2-BD59-A6C34878D82A}">
                    <a16:rowId xmlns:a16="http://schemas.microsoft.com/office/drawing/2014/main" val="3019138398"/>
                  </a:ext>
                </a:extLst>
              </a:tr>
              <a:tr h="220716">
                <a:tc>
                  <a:txBody>
                    <a:bodyPr/>
                    <a:lstStyle/>
                    <a:p>
                      <a:pPr algn="l" fontAlgn="b"/>
                      <a:r>
                        <a:rPr lang="en-ZA" sz="1200" b="0" i="0" u="none" strike="noStrike" dirty="0">
                          <a:solidFill>
                            <a:srgbClr val="000000"/>
                          </a:solidFill>
                          <a:effectLst/>
                          <a:latin typeface="Calibri" panose="020F0502020204030204" pitchFamily="34" charset="0"/>
                        </a:rPr>
                        <a:t>ODBC</a:t>
                      </a:r>
                    </a:p>
                  </a:txBody>
                  <a:tcPr marL="5376" marR="5376" marT="5376" marB="0" anchor="b">
                    <a:lnL>
                      <a:noFill/>
                    </a:lnL>
                    <a:lnR>
                      <a:noFill/>
                    </a:lnR>
                    <a:lnT>
                      <a:noFill/>
                    </a:lnT>
                    <a:lnB>
                      <a:noFill/>
                    </a:lnB>
                    <a:solidFill>
                      <a:srgbClr val="C8E2FB"/>
                    </a:solidFill>
                  </a:tcPr>
                </a:tc>
                <a:tc>
                  <a:txBody>
                    <a:bodyPr/>
                    <a:lstStyle/>
                    <a:p>
                      <a:pPr algn="ctr" fontAlgn="b"/>
                      <a:r>
                        <a:rPr lang="en-ZA" sz="1200" b="1" i="0" u="none" strike="noStrike">
                          <a:solidFill>
                            <a:srgbClr val="000000"/>
                          </a:solidFill>
                          <a:effectLst/>
                          <a:latin typeface="Calibri" panose="020F0502020204030204" pitchFamily="34" charset="0"/>
                        </a:rPr>
                        <a:t>1</a:t>
                      </a:r>
                    </a:p>
                  </a:txBody>
                  <a:tcPr marL="5376" marR="5376" marT="5376" marB="0" anchor="b">
                    <a:lnL>
                      <a:noFill/>
                    </a:lnL>
                    <a:lnR>
                      <a:noFill/>
                    </a:lnR>
                    <a:lnT>
                      <a:noFill/>
                    </a:lnT>
                    <a:lnB>
                      <a:noFill/>
                    </a:lnB>
                    <a:solidFill>
                      <a:srgbClr val="C8E2FB"/>
                    </a:solidFill>
                  </a:tcPr>
                </a:tc>
                <a:extLst>
                  <a:ext uri="{0D108BD9-81ED-4DB2-BD59-A6C34878D82A}">
                    <a16:rowId xmlns:a16="http://schemas.microsoft.com/office/drawing/2014/main" val="1510355154"/>
                  </a:ext>
                </a:extLst>
              </a:tr>
              <a:tr h="220716">
                <a:tc>
                  <a:txBody>
                    <a:bodyPr/>
                    <a:lstStyle/>
                    <a:p>
                      <a:pPr algn="l" fontAlgn="b"/>
                      <a:r>
                        <a:rPr lang="en-ZA" sz="1200" b="0" i="0" u="none" strike="noStrike" dirty="0">
                          <a:solidFill>
                            <a:srgbClr val="000000"/>
                          </a:solidFill>
                          <a:effectLst/>
                          <a:latin typeface="Calibri" panose="020F0502020204030204" pitchFamily="34" charset="0"/>
                        </a:rPr>
                        <a:t>Performance</a:t>
                      </a:r>
                    </a:p>
                  </a:txBody>
                  <a:tcPr marL="5376" marR="5376" marT="5376" marB="0" anchor="b">
                    <a:lnL>
                      <a:noFill/>
                    </a:lnL>
                    <a:lnR>
                      <a:noFill/>
                    </a:lnR>
                    <a:lnT>
                      <a:noFill/>
                    </a:lnT>
                    <a:lnB>
                      <a:noFill/>
                    </a:lnB>
                    <a:solidFill>
                      <a:srgbClr val="C8E2FB"/>
                    </a:solidFill>
                  </a:tcPr>
                </a:tc>
                <a:tc>
                  <a:txBody>
                    <a:bodyPr/>
                    <a:lstStyle/>
                    <a:p>
                      <a:pPr algn="ctr" fontAlgn="b"/>
                      <a:r>
                        <a:rPr lang="en-ZA" sz="1200" b="1" i="0" u="none" strike="noStrike">
                          <a:solidFill>
                            <a:srgbClr val="000000"/>
                          </a:solidFill>
                          <a:effectLst/>
                          <a:latin typeface="Calibri" panose="020F0502020204030204" pitchFamily="34" charset="0"/>
                        </a:rPr>
                        <a:t>1</a:t>
                      </a:r>
                    </a:p>
                  </a:txBody>
                  <a:tcPr marL="5376" marR="5376" marT="5376" marB="0" anchor="b">
                    <a:lnL>
                      <a:noFill/>
                    </a:lnL>
                    <a:lnR>
                      <a:noFill/>
                    </a:lnR>
                    <a:lnT>
                      <a:noFill/>
                    </a:lnT>
                    <a:lnB>
                      <a:noFill/>
                    </a:lnB>
                    <a:solidFill>
                      <a:srgbClr val="C8E2FB"/>
                    </a:solidFill>
                  </a:tcPr>
                </a:tc>
                <a:extLst>
                  <a:ext uri="{0D108BD9-81ED-4DB2-BD59-A6C34878D82A}">
                    <a16:rowId xmlns:a16="http://schemas.microsoft.com/office/drawing/2014/main" val="2602595157"/>
                  </a:ext>
                </a:extLst>
              </a:tr>
              <a:tr h="220716">
                <a:tc>
                  <a:txBody>
                    <a:bodyPr/>
                    <a:lstStyle/>
                    <a:p>
                      <a:pPr algn="l" fontAlgn="b"/>
                      <a:r>
                        <a:rPr lang="en-ZA" sz="1200" b="0" i="0" u="none" strike="noStrike" dirty="0">
                          <a:solidFill>
                            <a:srgbClr val="000000"/>
                          </a:solidFill>
                          <a:effectLst/>
                          <a:latin typeface="Calibri" panose="020F0502020204030204" pitchFamily="34" charset="0"/>
                        </a:rPr>
                        <a:t>Real Time Dashboards </a:t>
                      </a:r>
                    </a:p>
                  </a:txBody>
                  <a:tcPr marL="5376" marR="5376" marT="5376" marB="0" anchor="b">
                    <a:lnL>
                      <a:noFill/>
                    </a:lnL>
                    <a:lnR>
                      <a:noFill/>
                    </a:lnR>
                    <a:lnT>
                      <a:noFill/>
                    </a:lnT>
                    <a:lnB>
                      <a:noFill/>
                    </a:lnB>
                    <a:solidFill>
                      <a:srgbClr val="C8E2FB"/>
                    </a:solidFill>
                  </a:tcPr>
                </a:tc>
                <a:tc>
                  <a:txBody>
                    <a:bodyPr/>
                    <a:lstStyle/>
                    <a:p>
                      <a:pPr algn="ctr" fontAlgn="b"/>
                      <a:r>
                        <a:rPr lang="en-ZA" sz="1200" b="1" i="0" u="none" strike="noStrike">
                          <a:solidFill>
                            <a:srgbClr val="000000"/>
                          </a:solidFill>
                          <a:effectLst/>
                          <a:latin typeface="Calibri" panose="020F0502020204030204" pitchFamily="34" charset="0"/>
                        </a:rPr>
                        <a:t>1</a:t>
                      </a:r>
                    </a:p>
                  </a:txBody>
                  <a:tcPr marL="5376" marR="5376" marT="5376" marB="0" anchor="b">
                    <a:lnL>
                      <a:noFill/>
                    </a:lnL>
                    <a:lnR>
                      <a:noFill/>
                    </a:lnR>
                    <a:lnT>
                      <a:noFill/>
                    </a:lnT>
                    <a:lnB>
                      <a:noFill/>
                    </a:lnB>
                    <a:solidFill>
                      <a:srgbClr val="C8E2FB"/>
                    </a:solidFill>
                  </a:tcPr>
                </a:tc>
                <a:extLst>
                  <a:ext uri="{0D108BD9-81ED-4DB2-BD59-A6C34878D82A}">
                    <a16:rowId xmlns:a16="http://schemas.microsoft.com/office/drawing/2014/main" val="3817339869"/>
                  </a:ext>
                </a:extLst>
              </a:tr>
              <a:tr h="220716">
                <a:tc>
                  <a:txBody>
                    <a:bodyPr/>
                    <a:lstStyle/>
                    <a:p>
                      <a:pPr algn="l" fontAlgn="b"/>
                      <a:r>
                        <a:rPr lang="en-ZA" sz="1200" b="0" i="0" u="none" strike="noStrike" dirty="0">
                          <a:solidFill>
                            <a:srgbClr val="000000"/>
                          </a:solidFill>
                          <a:effectLst/>
                          <a:latin typeface="Calibri" panose="020F0502020204030204" pitchFamily="34" charset="0"/>
                        </a:rPr>
                        <a:t>Support </a:t>
                      </a:r>
                    </a:p>
                  </a:txBody>
                  <a:tcPr marL="5376" marR="5376" marT="5376" marB="0" anchor="b">
                    <a:lnL>
                      <a:noFill/>
                    </a:lnL>
                    <a:lnR>
                      <a:noFill/>
                    </a:lnR>
                    <a:lnT>
                      <a:noFill/>
                    </a:lnT>
                    <a:lnB>
                      <a:noFill/>
                    </a:lnB>
                    <a:solidFill>
                      <a:srgbClr val="92F4FA"/>
                    </a:solidFill>
                  </a:tcPr>
                </a:tc>
                <a:tc>
                  <a:txBody>
                    <a:bodyPr/>
                    <a:lstStyle/>
                    <a:p>
                      <a:pPr algn="ctr" fontAlgn="b"/>
                      <a:r>
                        <a:rPr lang="en-ZA" sz="1200" b="1" i="0" u="none" strike="noStrike">
                          <a:solidFill>
                            <a:srgbClr val="000000"/>
                          </a:solidFill>
                          <a:effectLst/>
                          <a:latin typeface="Calibri" panose="020F0502020204030204" pitchFamily="34" charset="0"/>
                        </a:rPr>
                        <a:t>1</a:t>
                      </a:r>
                    </a:p>
                  </a:txBody>
                  <a:tcPr marL="5376" marR="5376" marT="5376" marB="0" anchor="b">
                    <a:lnL>
                      <a:noFill/>
                    </a:lnL>
                    <a:lnR>
                      <a:noFill/>
                    </a:lnR>
                    <a:lnT>
                      <a:noFill/>
                    </a:lnT>
                    <a:lnB>
                      <a:noFill/>
                    </a:lnB>
                    <a:solidFill>
                      <a:srgbClr val="92F4FA"/>
                    </a:solidFill>
                  </a:tcPr>
                </a:tc>
                <a:extLst>
                  <a:ext uri="{0D108BD9-81ED-4DB2-BD59-A6C34878D82A}">
                    <a16:rowId xmlns:a16="http://schemas.microsoft.com/office/drawing/2014/main" val="3023948703"/>
                  </a:ext>
                </a:extLst>
              </a:tr>
              <a:tr h="220716">
                <a:tc>
                  <a:txBody>
                    <a:bodyPr/>
                    <a:lstStyle/>
                    <a:p>
                      <a:pPr algn="l" fontAlgn="b"/>
                      <a:r>
                        <a:rPr lang="en-ZA" sz="1200" b="0" i="0" u="none" strike="noStrike" dirty="0">
                          <a:solidFill>
                            <a:srgbClr val="000000"/>
                          </a:solidFill>
                          <a:effectLst/>
                          <a:latin typeface="Calibri" panose="020F0502020204030204" pitchFamily="34" charset="0"/>
                        </a:rPr>
                        <a:t>Training / Support</a:t>
                      </a:r>
                    </a:p>
                  </a:txBody>
                  <a:tcPr marL="5376" marR="5376" marT="5376" marB="0" anchor="b">
                    <a:lnL>
                      <a:noFill/>
                    </a:lnL>
                    <a:lnR>
                      <a:noFill/>
                    </a:lnR>
                    <a:lnT>
                      <a:noFill/>
                    </a:lnT>
                    <a:lnB>
                      <a:noFill/>
                    </a:lnB>
                    <a:solidFill>
                      <a:srgbClr val="92F4FA"/>
                    </a:solidFill>
                  </a:tcPr>
                </a:tc>
                <a:tc>
                  <a:txBody>
                    <a:bodyPr/>
                    <a:lstStyle/>
                    <a:p>
                      <a:pPr algn="ctr" fontAlgn="b"/>
                      <a:r>
                        <a:rPr lang="en-ZA" sz="1200" b="1" i="0" u="none" strike="noStrike">
                          <a:solidFill>
                            <a:srgbClr val="000000"/>
                          </a:solidFill>
                          <a:effectLst/>
                          <a:latin typeface="Calibri" panose="020F0502020204030204" pitchFamily="34" charset="0"/>
                        </a:rPr>
                        <a:t>1</a:t>
                      </a:r>
                    </a:p>
                  </a:txBody>
                  <a:tcPr marL="5376" marR="5376" marT="5376" marB="0" anchor="b">
                    <a:lnL>
                      <a:noFill/>
                    </a:lnL>
                    <a:lnR>
                      <a:noFill/>
                    </a:lnR>
                    <a:lnT>
                      <a:noFill/>
                    </a:lnT>
                    <a:lnB>
                      <a:noFill/>
                    </a:lnB>
                    <a:solidFill>
                      <a:srgbClr val="92F4FA"/>
                    </a:solidFill>
                  </a:tcPr>
                </a:tc>
                <a:extLst>
                  <a:ext uri="{0D108BD9-81ED-4DB2-BD59-A6C34878D82A}">
                    <a16:rowId xmlns:a16="http://schemas.microsoft.com/office/drawing/2014/main" val="2863519834"/>
                  </a:ext>
                </a:extLst>
              </a:tr>
              <a:tr h="220716">
                <a:tc>
                  <a:txBody>
                    <a:bodyPr/>
                    <a:lstStyle/>
                    <a:p>
                      <a:pPr algn="l" fontAlgn="b"/>
                      <a:r>
                        <a:rPr lang="en-ZA" sz="1200" b="0" i="0" u="none" strike="noStrike" dirty="0">
                          <a:solidFill>
                            <a:srgbClr val="000000"/>
                          </a:solidFill>
                          <a:effectLst/>
                          <a:latin typeface="Calibri" panose="020F0502020204030204" pitchFamily="34" charset="0"/>
                        </a:rPr>
                        <a:t>Total</a:t>
                      </a:r>
                    </a:p>
                  </a:txBody>
                  <a:tcPr marL="5376" marR="5376" marT="5376" marB="0" anchor="b">
                    <a:lnL>
                      <a:noFill/>
                    </a:lnL>
                    <a:lnR>
                      <a:noFill/>
                    </a:lnR>
                    <a:lnT>
                      <a:noFill/>
                    </a:lnT>
                    <a:lnB>
                      <a:noFill/>
                    </a:lnB>
                    <a:solidFill>
                      <a:srgbClr val="C8E2FB"/>
                    </a:solidFill>
                  </a:tcPr>
                </a:tc>
                <a:tc>
                  <a:txBody>
                    <a:bodyPr/>
                    <a:lstStyle/>
                    <a:p>
                      <a:pPr algn="ctr" fontAlgn="b"/>
                      <a:r>
                        <a:rPr lang="en-ZA" sz="1200" b="1" i="0" u="none" strike="noStrike" dirty="0">
                          <a:solidFill>
                            <a:srgbClr val="000000"/>
                          </a:solidFill>
                          <a:effectLst/>
                          <a:latin typeface="Calibri" panose="020F0502020204030204" pitchFamily="34" charset="0"/>
                        </a:rPr>
                        <a:t>51</a:t>
                      </a:r>
                    </a:p>
                  </a:txBody>
                  <a:tcPr marL="5376" marR="5376" marT="5376" marB="0" anchor="b">
                    <a:lnL>
                      <a:noFill/>
                    </a:lnL>
                    <a:lnR>
                      <a:noFill/>
                    </a:lnR>
                    <a:lnT>
                      <a:noFill/>
                    </a:lnT>
                    <a:lnB>
                      <a:noFill/>
                    </a:lnB>
                    <a:solidFill>
                      <a:srgbClr val="C8E2FB"/>
                    </a:solidFill>
                  </a:tcPr>
                </a:tc>
                <a:extLst>
                  <a:ext uri="{0D108BD9-81ED-4DB2-BD59-A6C34878D82A}">
                    <a16:rowId xmlns:a16="http://schemas.microsoft.com/office/drawing/2014/main" val="3918720266"/>
                  </a:ext>
                </a:extLst>
              </a:tr>
            </a:tbl>
          </a:graphicData>
        </a:graphic>
      </p:graphicFrame>
    </p:spTree>
    <p:extLst>
      <p:ext uri="{BB962C8B-B14F-4D97-AF65-F5344CB8AC3E}">
        <p14:creationId xmlns:p14="http://schemas.microsoft.com/office/powerpoint/2010/main" val="206861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AC7E7-A949-D398-064B-E4D58A9BCF3C}"/>
              </a:ext>
            </a:extLst>
          </p:cNvPr>
          <p:cNvSpPr/>
          <p:nvPr/>
        </p:nvSpPr>
        <p:spPr>
          <a:xfrm>
            <a:off x="0" y="1071072"/>
            <a:ext cx="9144000" cy="3070693"/>
          </a:xfrm>
          <a:prstGeom prst="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Content Placeholder 1">
            <a:extLst>
              <a:ext uri="{FF2B5EF4-FFF2-40B4-BE49-F238E27FC236}">
                <a16:creationId xmlns:a16="http://schemas.microsoft.com/office/drawing/2014/main" id="{F9E5DE96-8EF6-5EEA-B134-80C68B3265D1}"/>
              </a:ext>
            </a:extLst>
          </p:cNvPr>
          <p:cNvSpPr>
            <a:spLocks noGrp="1"/>
          </p:cNvSpPr>
          <p:nvPr>
            <p:ph sz="quarter" idx="10"/>
          </p:nvPr>
        </p:nvSpPr>
        <p:spPr>
          <a:xfrm>
            <a:off x="305594" y="1984997"/>
            <a:ext cx="8532812" cy="1652867"/>
          </a:xfrm>
        </p:spPr>
        <p:txBody>
          <a:bodyPr/>
          <a:lstStyle/>
          <a:p>
            <a:pPr algn="ctr"/>
            <a:r>
              <a:rPr lang="en-US" sz="1600" b="0" dirty="0">
                <a:solidFill>
                  <a:srgbClr val="F8F8F8"/>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600" b="0" dirty="0">
                <a:solidFill>
                  <a:srgbClr val="F8F8F8"/>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996641" y="1089521"/>
            <a:ext cx="3150718" cy="969963"/>
          </a:xfrm>
        </p:spPr>
        <p:txBody>
          <a:bodyPr/>
          <a:lstStyle/>
          <a:p>
            <a:r>
              <a:rPr lang="en-GB" dirty="0">
                <a:solidFill>
                  <a:srgbClr val="F8F8F8"/>
                </a:solidFill>
              </a:rPr>
              <a:t>DISCLAIMER</a:t>
            </a:r>
          </a:p>
        </p:txBody>
      </p:sp>
      <p:pic>
        <p:nvPicPr>
          <p:cNvPr id="6" name="Picture 5" descr="A green and blue background with text&#10;&#10;AI-generated content may be incorrect.">
            <a:extLst>
              <a:ext uri="{FF2B5EF4-FFF2-40B4-BE49-F238E27FC236}">
                <a16:creationId xmlns:a16="http://schemas.microsoft.com/office/drawing/2014/main" id="{9EA0315C-65AB-483F-5F4A-9B0A7D89D3B7}"/>
              </a:ext>
            </a:extLst>
          </p:cNvPr>
          <p:cNvPicPr>
            <a:picLocks noChangeAspect="1"/>
          </p:cNvPicPr>
          <p:nvPr/>
        </p:nvPicPr>
        <p:blipFill>
          <a:blip r:embed="rId2"/>
          <a:stretch>
            <a:fillRect/>
          </a:stretch>
        </p:blipFill>
        <p:spPr>
          <a:xfrm>
            <a:off x="1012" y="0"/>
            <a:ext cx="9141976" cy="5148263"/>
          </a:xfrm>
          <a:prstGeom prst="rect">
            <a:avLst/>
          </a:prstGeom>
        </p:spPr>
      </p:pic>
    </p:spTree>
    <p:extLst>
      <p:ext uri="{BB962C8B-B14F-4D97-AF65-F5344CB8AC3E}">
        <p14:creationId xmlns:p14="http://schemas.microsoft.com/office/powerpoint/2010/main" val="24212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24499-29D7-B07E-8E0F-4EA66D1EA6CA}"/>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AC6F63D5-679B-B0B9-D6D6-86BF31BFC9E7}"/>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A76E6C62-ED36-589E-B746-D57555E08E7B}"/>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White Space </a:t>
            </a:r>
            <a:r>
              <a:rPr lang="en-US" sz="2800" b="1" dirty="0" err="1">
                <a:solidFill>
                  <a:schemeClr val="bg1"/>
                </a:solidFill>
              </a:rPr>
              <a:t>Progam</a:t>
            </a:r>
            <a:endParaRPr lang="en-US" sz="2800" b="1" dirty="0">
              <a:solidFill>
                <a:schemeClr val="bg1"/>
              </a:solidFill>
            </a:endParaRPr>
          </a:p>
        </p:txBody>
      </p:sp>
    </p:spTree>
    <p:extLst>
      <p:ext uri="{BB962C8B-B14F-4D97-AF65-F5344CB8AC3E}">
        <p14:creationId xmlns:p14="http://schemas.microsoft.com/office/powerpoint/2010/main" val="4034581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50288-23BF-4832-C325-2B373B58E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AA262-7771-A0A9-49F7-2D71D4247DB0}"/>
              </a:ext>
            </a:extLst>
          </p:cNvPr>
          <p:cNvSpPr>
            <a:spLocks noGrp="1"/>
          </p:cNvSpPr>
          <p:nvPr>
            <p:ph type="title"/>
          </p:nvPr>
        </p:nvSpPr>
        <p:spPr>
          <a:xfrm>
            <a:off x="305594" y="306196"/>
            <a:ext cx="8532812" cy="481013"/>
          </a:xfrm>
        </p:spPr>
        <p:txBody>
          <a:bodyPr/>
          <a:lstStyle/>
          <a:p>
            <a:r>
              <a:rPr lang="en-ZA" dirty="0"/>
              <a:t>White Space Program</a:t>
            </a:r>
          </a:p>
        </p:txBody>
      </p:sp>
      <p:graphicFrame>
        <p:nvGraphicFramePr>
          <p:cNvPr id="3" name="Content Placeholder 4">
            <a:extLst>
              <a:ext uri="{FF2B5EF4-FFF2-40B4-BE49-F238E27FC236}">
                <a16:creationId xmlns:a16="http://schemas.microsoft.com/office/drawing/2014/main" id="{82B5E8C6-2950-1E54-A262-04ECC0D3C9C6}"/>
              </a:ext>
            </a:extLst>
          </p:cNvPr>
          <p:cNvGraphicFramePr>
            <a:graphicFrameLocks/>
          </p:cNvGraphicFramePr>
          <p:nvPr>
            <p:extLst>
              <p:ext uri="{D42A27DB-BD31-4B8C-83A1-F6EECF244321}">
                <p14:modId xmlns:p14="http://schemas.microsoft.com/office/powerpoint/2010/main" val="3063078504"/>
              </p:ext>
            </p:extLst>
          </p:nvPr>
        </p:nvGraphicFramePr>
        <p:xfrm>
          <a:off x="3808376" y="1853192"/>
          <a:ext cx="4768765" cy="2409353"/>
        </p:xfrm>
        <a:graphic>
          <a:graphicData uri="http://schemas.openxmlformats.org/drawingml/2006/table">
            <a:tbl>
              <a:tblPr/>
              <a:tblGrid>
                <a:gridCol w="3136929">
                  <a:extLst>
                    <a:ext uri="{9D8B030D-6E8A-4147-A177-3AD203B41FA5}">
                      <a16:colId xmlns:a16="http://schemas.microsoft.com/office/drawing/2014/main" val="1012699022"/>
                    </a:ext>
                  </a:extLst>
                </a:gridCol>
                <a:gridCol w="1631836">
                  <a:extLst>
                    <a:ext uri="{9D8B030D-6E8A-4147-A177-3AD203B41FA5}">
                      <a16:colId xmlns:a16="http://schemas.microsoft.com/office/drawing/2014/main" val="512445817"/>
                    </a:ext>
                  </a:extLst>
                </a:gridCol>
              </a:tblGrid>
              <a:tr h="274751">
                <a:tc>
                  <a:txBody>
                    <a:bodyPr/>
                    <a:lstStyle/>
                    <a:p>
                      <a:pPr algn="ctr" fontAlgn="b"/>
                      <a:r>
                        <a:rPr lang="en-ZA" sz="1600" b="1" i="0" u="none" strike="noStrike" dirty="0">
                          <a:solidFill>
                            <a:srgbClr val="FFFFFF"/>
                          </a:solidFill>
                          <a:effectLst/>
                          <a:latin typeface="Aptos Narrow" panose="020B0004020202020204" pitchFamily="34" charset="0"/>
                        </a:rPr>
                        <a:t>White Space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ADE4"/>
                    </a:solidFill>
                  </a:tcPr>
                </a:tc>
                <a:tc>
                  <a:txBody>
                    <a:bodyPr/>
                    <a:lstStyle/>
                    <a:p>
                      <a:pPr algn="ctr" fontAlgn="b"/>
                      <a:r>
                        <a:rPr lang="en-ZA" sz="1600" b="1" i="0" u="none" strike="noStrike" dirty="0">
                          <a:solidFill>
                            <a:srgbClr val="FFFFFF"/>
                          </a:solidFill>
                          <a:effectLst/>
                          <a:latin typeface="Aptos Narrow" panose="020B0004020202020204" pitchFamily="34" charset="0"/>
                        </a:rPr>
                        <a:t>Recurrence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ADE4"/>
                    </a:solidFill>
                  </a:tcPr>
                </a:tc>
                <a:extLst>
                  <a:ext uri="{0D108BD9-81ED-4DB2-BD59-A6C34878D82A}">
                    <a16:rowId xmlns:a16="http://schemas.microsoft.com/office/drawing/2014/main" val="3520810852"/>
                  </a:ext>
                </a:extLst>
              </a:tr>
              <a:tr h="274751">
                <a:tc>
                  <a:txBody>
                    <a:bodyPr/>
                    <a:lstStyle/>
                    <a:p>
                      <a:pPr algn="l" fontAlgn="ctr"/>
                      <a:r>
                        <a:rPr lang="en-ZA" sz="1200" b="0" i="0" u="none" strike="noStrike" dirty="0">
                          <a:solidFill>
                            <a:srgbClr val="000000"/>
                          </a:solidFill>
                          <a:effectLst/>
                          <a:latin typeface="+mj-lt"/>
                        </a:rPr>
                        <a:t>Cohort analysis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200" b="1" i="0" u="none" strike="noStrike" dirty="0">
                          <a:solidFill>
                            <a:srgbClr val="000000"/>
                          </a:solidFill>
                          <a:effectLst/>
                          <a:latin typeface="+mj-lt"/>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6113820"/>
                  </a:ext>
                </a:extLst>
              </a:tr>
              <a:tr h="274751">
                <a:tc>
                  <a:txBody>
                    <a:bodyPr/>
                    <a:lstStyle/>
                    <a:p>
                      <a:pPr algn="l" fontAlgn="ctr"/>
                      <a:r>
                        <a:rPr lang="en-US" sz="1200" b="0" i="0" u="none" strike="noStrike" dirty="0">
                          <a:solidFill>
                            <a:srgbClr val="000000"/>
                          </a:solidFill>
                          <a:effectLst/>
                          <a:latin typeface="+mj-lt"/>
                        </a:rPr>
                        <a:t>Customized Jasper reports and training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200" b="1" i="0" u="none" strike="noStrike" dirty="0">
                          <a:solidFill>
                            <a:srgbClr val="000000"/>
                          </a:solidFill>
                          <a:effectLst/>
                          <a:latin typeface="+mj-lt"/>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8480200"/>
                  </a:ext>
                </a:extLst>
              </a:tr>
              <a:tr h="274751">
                <a:tc>
                  <a:txBody>
                    <a:bodyPr/>
                    <a:lstStyle/>
                    <a:p>
                      <a:pPr algn="l" fontAlgn="ctr"/>
                      <a:r>
                        <a:rPr lang="en-ZA" sz="1200" b="0" i="0" u="none" strike="noStrike" dirty="0">
                          <a:solidFill>
                            <a:srgbClr val="000000"/>
                          </a:solidFill>
                          <a:effectLst/>
                          <a:latin typeface="+mj-lt"/>
                        </a:rPr>
                        <a:t>Jasper Soft - Studio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200" b="1" i="0" u="none" strike="noStrike" dirty="0">
                          <a:solidFill>
                            <a:srgbClr val="000000"/>
                          </a:solidFill>
                          <a:effectLst/>
                          <a:latin typeface="+mj-lt"/>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7635966"/>
                  </a:ext>
                </a:extLst>
              </a:tr>
              <a:tr h="517799">
                <a:tc>
                  <a:txBody>
                    <a:bodyPr/>
                    <a:lstStyle/>
                    <a:p>
                      <a:pPr algn="l" fontAlgn="ctr"/>
                      <a:r>
                        <a:rPr lang="en-US" sz="1200" b="0" i="0" u="none" strike="noStrike" dirty="0">
                          <a:solidFill>
                            <a:srgbClr val="000000"/>
                          </a:solidFill>
                          <a:effectLst/>
                          <a:latin typeface="+mj-lt"/>
                        </a:rPr>
                        <a:t>Jaspersoft Administrator and Server Training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200" b="1" i="0" u="none" strike="noStrike" dirty="0">
                          <a:solidFill>
                            <a:srgbClr val="000000"/>
                          </a:solidFill>
                          <a:effectLst/>
                          <a:latin typeface="+mj-lt"/>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6613462"/>
                  </a:ext>
                </a:extLst>
              </a:tr>
              <a:tr h="274751">
                <a:tc>
                  <a:txBody>
                    <a:bodyPr/>
                    <a:lstStyle/>
                    <a:p>
                      <a:pPr algn="l" fontAlgn="ctr"/>
                      <a:r>
                        <a:rPr lang="en-ZA" sz="1200" b="0" i="0" u="none" strike="noStrike">
                          <a:solidFill>
                            <a:srgbClr val="000000"/>
                          </a:solidFill>
                          <a:effectLst/>
                          <a:latin typeface="+mj-lt"/>
                        </a:rPr>
                        <a:t>JasperSoft Scheduling of Reporting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200" b="1" i="0" u="none" strike="noStrike" dirty="0">
                          <a:solidFill>
                            <a:srgbClr val="000000"/>
                          </a:solidFill>
                          <a:effectLst/>
                          <a:latin typeface="+mj-lt"/>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1851429"/>
                  </a:ext>
                </a:extLst>
              </a:tr>
              <a:tr h="517799">
                <a:tc>
                  <a:txBody>
                    <a:bodyPr/>
                    <a:lstStyle/>
                    <a:p>
                      <a:pPr algn="l" fontAlgn="ctr"/>
                      <a:r>
                        <a:rPr lang="en-US" sz="1200" b="0" i="0" u="none" strike="noStrike">
                          <a:solidFill>
                            <a:srgbClr val="000000"/>
                          </a:solidFill>
                          <a:effectLst/>
                          <a:latin typeface="+mj-lt"/>
                        </a:rPr>
                        <a:t>Residence - scheduled reports and training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200" b="1" i="0" u="none" strike="noStrike" dirty="0">
                          <a:solidFill>
                            <a:srgbClr val="000000"/>
                          </a:solidFill>
                          <a:effectLst/>
                          <a:latin typeface="+mj-lt"/>
                        </a:rPr>
                        <a:t>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8260783"/>
                  </a:ext>
                </a:extLst>
              </a:tr>
            </a:tbl>
          </a:graphicData>
        </a:graphic>
      </p:graphicFrame>
      <p:pic>
        <p:nvPicPr>
          <p:cNvPr id="4" name="Picture Placeholder 6" descr="A tree in a pot&#10;&#10;AI-generated content may be incorrect.">
            <a:extLst>
              <a:ext uri="{FF2B5EF4-FFF2-40B4-BE49-F238E27FC236}">
                <a16:creationId xmlns:a16="http://schemas.microsoft.com/office/drawing/2014/main" id="{EA503019-8DCD-C3CC-42F4-1C0055BA0922}"/>
              </a:ext>
            </a:extLst>
          </p:cNvPr>
          <p:cNvPicPr>
            <a:picLocks noChangeAspect="1"/>
          </p:cNvPicPr>
          <p:nvPr/>
        </p:nvPicPr>
        <p:blipFill>
          <a:blip r:embed="rId3"/>
          <a:srcRect l="29833" r="29833"/>
          <a:stretch>
            <a:fillRect/>
          </a:stretch>
        </p:blipFill>
        <p:spPr>
          <a:xfrm>
            <a:off x="566859" y="918175"/>
            <a:ext cx="2960478" cy="3529840"/>
          </a:xfrm>
          <a:prstGeom prst="rect">
            <a:avLst/>
          </a:prstGeom>
        </p:spPr>
      </p:pic>
    </p:spTree>
    <p:extLst>
      <p:ext uri="{BB962C8B-B14F-4D97-AF65-F5344CB8AC3E}">
        <p14:creationId xmlns:p14="http://schemas.microsoft.com/office/powerpoint/2010/main" val="1520996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9AFC6-C1D7-8610-D6F2-3224B8A1D8FC}"/>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747D8585-3792-2235-7FF0-945A28C41015}"/>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0D4D1E90-506C-4191-317F-248A25A8565F}"/>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Stats</a:t>
            </a:r>
          </a:p>
        </p:txBody>
      </p:sp>
    </p:spTree>
    <p:extLst>
      <p:ext uri="{BB962C8B-B14F-4D97-AF65-F5344CB8AC3E}">
        <p14:creationId xmlns:p14="http://schemas.microsoft.com/office/powerpoint/2010/main" val="3263034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8E6EA64-E10F-3271-1B7B-BA1079AD6642}"/>
              </a:ext>
            </a:extLst>
          </p:cNvPr>
          <p:cNvGraphicFramePr>
            <a:graphicFrameLocks/>
          </p:cNvGraphicFramePr>
          <p:nvPr>
            <p:extLst>
              <p:ext uri="{D42A27DB-BD31-4B8C-83A1-F6EECF244321}">
                <p14:modId xmlns:p14="http://schemas.microsoft.com/office/powerpoint/2010/main" val="1802792377"/>
              </p:ext>
            </p:extLst>
          </p:nvPr>
        </p:nvGraphicFramePr>
        <p:xfrm>
          <a:off x="6525913" y="3527257"/>
          <a:ext cx="2618087" cy="1621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A754F5E2-966A-0809-E1DF-5C49F1F9AF6A}"/>
              </a:ext>
            </a:extLst>
          </p:cNvPr>
          <p:cNvGraphicFramePr>
            <a:graphicFrameLocks/>
          </p:cNvGraphicFramePr>
          <p:nvPr>
            <p:extLst>
              <p:ext uri="{D42A27DB-BD31-4B8C-83A1-F6EECF244321}">
                <p14:modId xmlns:p14="http://schemas.microsoft.com/office/powerpoint/2010/main" val="3862270071"/>
              </p:ext>
            </p:extLst>
          </p:nvPr>
        </p:nvGraphicFramePr>
        <p:xfrm>
          <a:off x="0" y="0"/>
          <a:ext cx="3636085" cy="1618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A754F5E2-966A-0809-E1DF-5C49F1F9AF6A}"/>
              </a:ext>
            </a:extLst>
          </p:cNvPr>
          <p:cNvGraphicFramePr>
            <a:graphicFrameLocks/>
          </p:cNvGraphicFramePr>
          <p:nvPr>
            <p:extLst>
              <p:ext uri="{D42A27DB-BD31-4B8C-83A1-F6EECF244321}">
                <p14:modId xmlns:p14="http://schemas.microsoft.com/office/powerpoint/2010/main" val="3264718748"/>
              </p:ext>
            </p:extLst>
          </p:nvPr>
        </p:nvGraphicFramePr>
        <p:xfrm>
          <a:off x="-15968" y="1608255"/>
          <a:ext cx="3652052" cy="18782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0511E85B-D5A5-3F6F-1AA1-E909A503E702}"/>
              </a:ext>
            </a:extLst>
          </p:cNvPr>
          <p:cNvGraphicFramePr>
            <a:graphicFrameLocks/>
          </p:cNvGraphicFramePr>
          <p:nvPr>
            <p:extLst>
              <p:ext uri="{D42A27DB-BD31-4B8C-83A1-F6EECF244321}">
                <p14:modId xmlns:p14="http://schemas.microsoft.com/office/powerpoint/2010/main" val="3129178961"/>
              </p:ext>
            </p:extLst>
          </p:nvPr>
        </p:nvGraphicFramePr>
        <p:xfrm>
          <a:off x="-15968" y="3509210"/>
          <a:ext cx="3652052" cy="16570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530B3778-4DD9-A5DB-297D-FF28C18EB1CE}"/>
              </a:ext>
            </a:extLst>
          </p:cNvPr>
          <p:cNvGraphicFramePr>
            <a:graphicFrameLocks/>
          </p:cNvGraphicFramePr>
          <p:nvPr>
            <p:extLst>
              <p:ext uri="{D42A27DB-BD31-4B8C-83A1-F6EECF244321}">
                <p14:modId xmlns:p14="http://schemas.microsoft.com/office/powerpoint/2010/main" val="4287200244"/>
              </p:ext>
            </p:extLst>
          </p:nvPr>
        </p:nvGraphicFramePr>
        <p:xfrm>
          <a:off x="3636086" y="-16864"/>
          <a:ext cx="2889828" cy="165709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a:extLst>
              <a:ext uri="{FF2B5EF4-FFF2-40B4-BE49-F238E27FC236}">
                <a16:creationId xmlns:a16="http://schemas.microsoft.com/office/drawing/2014/main" id="{3A1CB2B7-0843-F76F-3AC5-E8A15B9DBD2D}"/>
              </a:ext>
            </a:extLst>
          </p:cNvPr>
          <p:cNvGraphicFramePr>
            <a:graphicFrameLocks/>
          </p:cNvGraphicFramePr>
          <p:nvPr>
            <p:extLst>
              <p:ext uri="{D42A27DB-BD31-4B8C-83A1-F6EECF244321}">
                <p14:modId xmlns:p14="http://schemas.microsoft.com/office/powerpoint/2010/main" val="2439479612"/>
              </p:ext>
            </p:extLst>
          </p:nvPr>
        </p:nvGraphicFramePr>
        <p:xfrm>
          <a:off x="3636085" y="1612612"/>
          <a:ext cx="2905794" cy="19061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a:extLst>
              <a:ext uri="{FF2B5EF4-FFF2-40B4-BE49-F238E27FC236}">
                <a16:creationId xmlns:a16="http://schemas.microsoft.com/office/drawing/2014/main" id="{4C74E5AB-1ECF-4D49-649D-04FA6C1A2733}"/>
              </a:ext>
            </a:extLst>
          </p:cNvPr>
          <p:cNvGraphicFramePr>
            <a:graphicFrameLocks/>
          </p:cNvGraphicFramePr>
          <p:nvPr>
            <p:extLst>
              <p:ext uri="{D42A27DB-BD31-4B8C-83A1-F6EECF244321}">
                <p14:modId xmlns:p14="http://schemas.microsoft.com/office/powerpoint/2010/main" val="1377173841"/>
              </p:ext>
            </p:extLst>
          </p:nvPr>
        </p:nvGraphicFramePr>
        <p:xfrm>
          <a:off x="3636084" y="3501921"/>
          <a:ext cx="2889828" cy="164634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a:extLst>
              <a:ext uri="{FF2B5EF4-FFF2-40B4-BE49-F238E27FC236}">
                <a16:creationId xmlns:a16="http://schemas.microsoft.com/office/drawing/2014/main" id="{E064725A-AEA7-533A-7B4E-3C580ADDAE9E}"/>
              </a:ext>
            </a:extLst>
          </p:cNvPr>
          <p:cNvGraphicFramePr>
            <a:graphicFrameLocks/>
          </p:cNvGraphicFramePr>
          <p:nvPr>
            <p:extLst>
              <p:ext uri="{D42A27DB-BD31-4B8C-83A1-F6EECF244321}">
                <p14:modId xmlns:p14="http://schemas.microsoft.com/office/powerpoint/2010/main" val="3886775523"/>
              </p:ext>
            </p:extLst>
          </p:nvPr>
        </p:nvGraphicFramePr>
        <p:xfrm>
          <a:off x="6525913" y="11374"/>
          <a:ext cx="2618087" cy="162885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a:extLst>
              <a:ext uri="{FF2B5EF4-FFF2-40B4-BE49-F238E27FC236}">
                <a16:creationId xmlns:a16="http://schemas.microsoft.com/office/drawing/2014/main" id="{B7B8403F-1B80-05BE-E9E9-494D936725F6}"/>
              </a:ext>
            </a:extLst>
          </p:cNvPr>
          <p:cNvGraphicFramePr>
            <a:graphicFrameLocks/>
          </p:cNvGraphicFramePr>
          <p:nvPr>
            <p:extLst>
              <p:ext uri="{D42A27DB-BD31-4B8C-83A1-F6EECF244321}">
                <p14:modId xmlns:p14="http://schemas.microsoft.com/office/powerpoint/2010/main" val="2797764059"/>
              </p:ext>
            </p:extLst>
          </p:nvPr>
        </p:nvGraphicFramePr>
        <p:xfrm>
          <a:off x="6525913" y="1621081"/>
          <a:ext cx="2618087" cy="19061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970033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84754-1888-C454-D35A-6825F9C3F690}"/>
            </a:ext>
          </a:extLst>
        </p:cNvPr>
        <p:cNvGrpSpPr/>
        <p:nvPr/>
      </p:nvGrpSpPr>
      <p:grpSpPr>
        <a:xfrm>
          <a:off x="0" y="0"/>
          <a:ext cx="0" cy="0"/>
          <a:chOff x="0" y="0"/>
          <a:chExt cx="0" cy="0"/>
        </a:xfrm>
      </p:grpSpPr>
      <p:sp>
        <p:nvSpPr>
          <p:cNvPr id="18" name="Title 2">
            <a:extLst>
              <a:ext uri="{FF2B5EF4-FFF2-40B4-BE49-F238E27FC236}">
                <a16:creationId xmlns:a16="http://schemas.microsoft.com/office/drawing/2014/main" id="{FCCCE2D5-BCFE-8D4F-E3B2-0F3633BBBC78}"/>
              </a:ext>
            </a:extLst>
          </p:cNvPr>
          <p:cNvSpPr>
            <a:spLocks noGrp="1"/>
          </p:cNvSpPr>
          <p:nvPr>
            <p:ph type="title"/>
          </p:nvPr>
        </p:nvSpPr>
        <p:spPr>
          <a:xfrm>
            <a:off x="3396736" y="1636898"/>
            <a:ext cx="2079031" cy="851122"/>
          </a:xfrm>
        </p:spPr>
        <p:txBody>
          <a:bodyPr/>
          <a:lstStyle/>
          <a:p>
            <a:r>
              <a:rPr lang="en-US" dirty="0">
                <a:solidFill>
                  <a:schemeClr val="bg1">
                    <a:lumMod val="95000"/>
                  </a:schemeClr>
                </a:solidFill>
              </a:rPr>
              <a:t>Questions</a:t>
            </a:r>
          </a:p>
        </p:txBody>
      </p:sp>
      <p:sp>
        <p:nvSpPr>
          <p:cNvPr id="21" name="TextBox 20">
            <a:extLst>
              <a:ext uri="{FF2B5EF4-FFF2-40B4-BE49-F238E27FC236}">
                <a16:creationId xmlns:a16="http://schemas.microsoft.com/office/drawing/2014/main" id="{183E0DE2-B501-A377-E05E-0C41CC4BA51D}"/>
              </a:ext>
            </a:extLst>
          </p:cNvPr>
          <p:cNvSpPr txBox="1"/>
          <p:nvPr/>
        </p:nvSpPr>
        <p:spPr>
          <a:xfrm>
            <a:off x="5263117" y="2754370"/>
            <a:ext cx="4082903" cy="830997"/>
          </a:xfrm>
          <a:prstGeom prst="rect">
            <a:avLst/>
          </a:prstGeom>
          <a:noFill/>
        </p:spPr>
        <p:txBody>
          <a:bodyPr wrap="square" rtlCol="0">
            <a:spAutoFit/>
          </a:bodyPr>
          <a:lstStyle/>
          <a:p>
            <a:r>
              <a:rPr lang="en-ZA" sz="4800" dirty="0">
                <a:solidFill>
                  <a:schemeClr val="bg1"/>
                </a:solidFill>
                <a:highlight>
                  <a:srgbClr val="C0C0C0"/>
                </a:highlight>
              </a:rPr>
              <a:t>Questions       ?          </a:t>
            </a:r>
          </a:p>
        </p:txBody>
      </p:sp>
      <p:pic>
        <p:nvPicPr>
          <p:cNvPr id="5" name="Picture Placeholder 4" descr="A hand holding a red question mark&#10;&#10;AI-generated content may be incorrect.">
            <a:extLst>
              <a:ext uri="{FF2B5EF4-FFF2-40B4-BE49-F238E27FC236}">
                <a16:creationId xmlns:a16="http://schemas.microsoft.com/office/drawing/2014/main" id="{A19B37E3-98E8-D81D-27B9-BD9993F86CC6}"/>
              </a:ext>
            </a:extLst>
          </p:cNvPr>
          <p:cNvPicPr>
            <a:picLocks noGrp="1" noChangeAspect="1"/>
          </p:cNvPicPr>
          <p:nvPr>
            <p:ph type="pic" sz="quarter" idx="12"/>
          </p:nvPr>
        </p:nvPicPr>
        <p:blipFill>
          <a:blip r:embed="rId3"/>
          <a:srcRect t="16212" b="16212"/>
          <a:stretch>
            <a:fillRect/>
          </a:stretch>
        </p:blipFill>
        <p:spPr/>
      </p:pic>
      <p:pic>
        <p:nvPicPr>
          <p:cNvPr id="3" name="Picture 2" descr="A green and blue background with a logo&#10;&#10;AI-generated content may be incorrect.">
            <a:extLst>
              <a:ext uri="{FF2B5EF4-FFF2-40B4-BE49-F238E27FC236}">
                <a16:creationId xmlns:a16="http://schemas.microsoft.com/office/drawing/2014/main" id="{FCCB8687-6B48-04CA-FB26-912AB1E9B0BB}"/>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87341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486F9B3F-29E5-005E-0033-B3A46E0DDC14}"/>
              </a:ext>
            </a:extLst>
          </p:cNvPr>
          <p:cNvPicPr>
            <a:picLocks noChangeAspect="1"/>
          </p:cNvPicPr>
          <p:nvPr/>
        </p:nvPicPr>
        <p:blipFill>
          <a:blip r:embed="rId3"/>
          <a:srcRect r="2" b="19588"/>
          <a:stretch/>
        </p:blipFill>
        <p:spPr>
          <a:xfrm>
            <a:off x="2888571" y="1649788"/>
            <a:ext cx="5947453" cy="2355412"/>
          </a:xfrm>
          <a:prstGeom prst="rect">
            <a:avLst/>
          </a:prstGeom>
          <a:noFill/>
        </p:spPr>
      </p:pic>
      <p:pic>
        <p:nvPicPr>
          <p:cNvPr id="1026" name="Picture 2" descr="A qr code on a screen&#10;&#10;AI-generated content may be incorrect.">
            <a:extLst>
              <a:ext uri="{FF2B5EF4-FFF2-40B4-BE49-F238E27FC236}">
                <a16:creationId xmlns:a16="http://schemas.microsoft.com/office/drawing/2014/main" id="{3CBE3BF0-AF28-5CFE-874B-233D21683B6D}"/>
              </a:ext>
            </a:extLst>
          </p:cNvPr>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l="13874" r="14219" b="-2"/>
          <a:stretch/>
        </p:blipFill>
        <p:spPr bwMode="auto">
          <a:xfrm>
            <a:off x="303214" y="1277939"/>
            <a:ext cx="2222499" cy="3090862"/>
          </a:xfrm>
          <a:prstGeom prst="rect">
            <a:avLst/>
          </a:prstGeom>
          <a:solidFill>
            <a:srgbClr val="FFFFFF"/>
          </a:solidFill>
        </p:spPr>
      </p:pic>
      <p:sp>
        <p:nvSpPr>
          <p:cNvPr id="2" name="Title 1">
            <a:extLst>
              <a:ext uri="{FF2B5EF4-FFF2-40B4-BE49-F238E27FC236}">
                <a16:creationId xmlns:a16="http://schemas.microsoft.com/office/drawing/2014/main" id="{934199FC-424B-8EA5-1121-0BE4C9ACA3F6}"/>
              </a:ext>
            </a:extLst>
          </p:cNvPr>
          <p:cNvSpPr>
            <a:spLocks noGrp="1"/>
          </p:cNvSpPr>
          <p:nvPr>
            <p:ph type="title"/>
          </p:nvPr>
        </p:nvSpPr>
        <p:spPr>
          <a:xfrm>
            <a:off x="303213" y="796925"/>
            <a:ext cx="8532812" cy="481013"/>
          </a:xfrm>
        </p:spPr>
        <p:txBody>
          <a:bodyPr anchor="ctr">
            <a:noAutofit/>
          </a:bodyPr>
          <a:lstStyle/>
          <a:p>
            <a:r>
              <a:rPr lang="en-ZA" sz="3600" b="0" dirty="0">
                <a:hlinkClick r:id="rId5" tooltip="https://forms.office.com/r/l2hzwttz3n"/>
              </a:rPr>
              <a:t>https://forms.office.com/r/L2HZWtTz3n</a:t>
            </a:r>
            <a:endParaRPr lang="en-ZA" sz="3600" b="0" dirty="0"/>
          </a:p>
        </p:txBody>
      </p:sp>
      <p:pic>
        <p:nvPicPr>
          <p:cNvPr id="4" name="Picture 3" descr="A green and white rectangular object with a qr code&#10;&#10;AI-generated content may be incorrect.">
            <a:extLst>
              <a:ext uri="{FF2B5EF4-FFF2-40B4-BE49-F238E27FC236}">
                <a16:creationId xmlns:a16="http://schemas.microsoft.com/office/drawing/2014/main" id="{1C3F8B1B-04CC-67D7-8F89-7C606A4CE9AC}"/>
              </a:ext>
            </a:extLst>
          </p:cNvPr>
          <p:cNvPicPr>
            <a:picLocks noChangeAspect="1"/>
          </p:cNvPicPr>
          <p:nvPr/>
        </p:nvPicPr>
        <p:blipFill>
          <a:blip r:embed="rId6"/>
          <a:stretch>
            <a:fillRect/>
          </a:stretch>
        </p:blipFill>
        <p:spPr>
          <a:xfrm>
            <a:off x="1012" y="0"/>
            <a:ext cx="9141976" cy="5148263"/>
          </a:xfrm>
          <a:prstGeom prst="rect">
            <a:avLst/>
          </a:prstGeom>
        </p:spPr>
      </p:pic>
    </p:spTree>
    <p:extLst>
      <p:ext uri="{BB962C8B-B14F-4D97-AF65-F5344CB8AC3E}">
        <p14:creationId xmlns:p14="http://schemas.microsoft.com/office/powerpoint/2010/main" val="3283838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51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7" name="Content Placeholder 2">
            <a:extLst>
              <a:ext uri="{FF2B5EF4-FFF2-40B4-BE49-F238E27FC236}">
                <a16:creationId xmlns:a16="http://schemas.microsoft.com/office/drawing/2014/main" id="{1C1F4DF4-BD8D-7DB7-56F4-A4A3EA2B6FB8}"/>
              </a:ext>
            </a:extLst>
          </p:cNvPr>
          <p:cNvSpPr>
            <a:spLocks noGrp="1"/>
          </p:cNvSpPr>
          <p:nvPr>
            <p:ph sz="quarter" idx="11"/>
          </p:nvPr>
        </p:nvSpPr>
        <p:spPr>
          <a:xfrm>
            <a:off x="4093951" y="351738"/>
            <a:ext cx="4946473" cy="2996257"/>
          </a:xfrm>
        </p:spPr>
        <p:txBody>
          <a:bodyPr/>
          <a:lstStyle/>
          <a:p>
            <a:pPr marL="171450" indent="-171450">
              <a:lnSpc>
                <a:spcPct val="150000"/>
              </a:lnSpc>
              <a:buFont typeface="Wingdings" panose="05000000000000000000" pitchFamily="2" charset="2"/>
              <a:buChar char="§"/>
            </a:pPr>
            <a:r>
              <a:rPr lang="en-US" sz="1200" dirty="0"/>
              <a:t>Survey</a:t>
            </a:r>
          </a:p>
          <a:p>
            <a:pPr marL="171450" indent="-171450">
              <a:lnSpc>
                <a:spcPct val="150000"/>
              </a:lnSpc>
              <a:buFont typeface="Wingdings" panose="05000000000000000000" pitchFamily="2" charset="2"/>
              <a:buChar char="§"/>
            </a:pPr>
            <a:r>
              <a:rPr lang="en-US" sz="1200" dirty="0"/>
              <a:t>Time spent on reporting</a:t>
            </a:r>
          </a:p>
          <a:p>
            <a:pPr marL="171450" indent="-171450">
              <a:lnSpc>
                <a:spcPct val="150000"/>
              </a:lnSpc>
              <a:buFont typeface="Wingdings" panose="05000000000000000000" pitchFamily="2" charset="2"/>
              <a:buChar char="§"/>
            </a:pPr>
            <a:r>
              <a:rPr lang="en-US" sz="1200" dirty="0"/>
              <a:t>Jasper Usage 2021 - 2023</a:t>
            </a:r>
          </a:p>
          <a:p>
            <a:pPr marL="171450" indent="-171450">
              <a:lnSpc>
                <a:spcPct val="150000"/>
              </a:lnSpc>
              <a:buFont typeface="Wingdings" panose="05000000000000000000" pitchFamily="2" charset="2"/>
              <a:buChar char="§"/>
            </a:pPr>
            <a:r>
              <a:rPr lang="en-US" sz="1200" dirty="0"/>
              <a:t>Embedded Jasper Reports </a:t>
            </a:r>
          </a:p>
          <a:p>
            <a:pPr marL="171450" indent="-171450">
              <a:lnSpc>
                <a:spcPct val="150000"/>
              </a:lnSpc>
              <a:buFont typeface="Wingdings" panose="05000000000000000000" pitchFamily="2" charset="2"/>
              <a:buChar char="§"/>
            </a:pPr>
            <a:r>
              <a:rPr lang="en-US" sz="1200" dirty="0"/>
              <a:t>Jasper Features</a:t>
            </a:r>
          </a:p>
          <a:p>
            <a:pPr marL="171450" indent="-171450">
              <a:lnSpc>
                <a:spcPct val="150000"/>
              </a:lnSpc>
              <a:buFont typeface="Wingdings" panose="05000000000000000000" pitchFamily="2" charset="2"/>
              <a:buChar char="§"/>
            </a:pPr>
            <a:r>
              <a:rPr lang="en-US" sz="1200" dirty="0"/>
              <a:t>Preferred mode of Training</a:t>
            </a:r>
          </a:p>
          <a:p>
            <a:pPr marL="171450" indent="-171450">
              <a:lnSpc>
                <a:spcPct val="150000"/>
              </a:lnSpc>
              <a:buFont typeface="Wingdings" panose="05000000000000000000" pitchFamily="2" charset="2"/>
              <a:buChar char="§"/>
            </a:pPr>
            <a:r>
              <a:rPr lang="en-US" sz="1200" dirty="0"/>
              <a:t> Suggested Improvement</a:t>
            </a:r>
          </a:p>
          <a:p>
            <a:pPr marL="171450" indent="-171450">
              <a:lnSpc>
                <a:spcPct val="150000"/>
              </a:lnSpc>
              <a:buFont typeface="Wingdings" panose="05000000000000000000" pitchFamily="2" charset="2"/>
              <a:buChar char="§"/>
            </a:pPr>
            <a:r>
              <a:rPr lang="en-US" sz="1200" dirty="0"/>
              <a:t>White Space Program</a:t>
            </a:r>
          </a:p>
          <a:p>
            <a:pPr marL="171450" indent="-171450">
              <a:lnSpc>
                <a:spcPct val="150000"/>
              </a:lnSpc>
              <a:buFont typeface="Wingdings" panose="05000000000000000000" pitchFamily="2" charset="2"/>
              <a:buChar char="§"/>
            </a:pPr>
            <a:r>
              <a:rPr lang="en-US" sz="1200" dirty="0">
                <a:solidFill>
                  <a:schemeClr val="bg1"/>
                </a:solidFill>
              </a:rPr>
              <a:t>Stats</a:t>
            </a:r>
          </a:p>
          <a:p>
            <a:pPr marL="171450" indent="-171450">
              <a:lnSpc>
                <a:spcPct val="150000"/>
              </a:lnSpc>
              <a:buFont typeface="Wingdings" panose="05000000000000000000" pitchFamily="2" charset="2"/>
              <a:buChar char="§"/>
            </a:pPr>
            <a:r>
              <a:rPr lang="en-US" sz="1200" dirty="0"/>
              <a:t>Questions?</a:t>
            </a:r>
          </a:p>
          <a:p>
            <a:pPr marL="171450" indent="-171450">
              <a:lnSpc>
                <a:spcPct val="150000"/>
              </a:lnSpc>
              <a:buFont typeface="Wingdings" panose="05000000000000000000" pitchFamily="2" charset="2"/>
              <a:buChar char="§"/>
            </a:pPr>
            <a:endParaRPr lang="en-US" sz="1200" dirty="0"/>
          </a:p>
          <a:p>
            <a:pPr marL="171450" indent="-171450">
              <a:lnSpc>
                <a:spcPct val="150000"/>
              </a:lnSpc>
              <a:buFont typeface="Wingdings" panose="05000000000000000000" pitchFamily="2" charset="2"/>
              <a:buChar char="§"/>
            </a:pPr>
            <a:endParaRPr lang="en-US" sz="1200" dirty="0"/>
          </a:p>
          <a:p>
            <a:pPr>
              <a:lnSpc>
                <a:spcPct val="150000"/>
              </a:lnSpc>
            </a:pPr>
            <a:endParaRPr lang="en-GB" sz="1200" dirty="0"/>
          </a:p>
        </p:txBody>
      </p:sp>
    </p:spTree>
    <p:extLst>
      <p:ext uri="{BB962C8B-B14F-4D97-AF65-F5344CB8AC3E}">
        <p14:creationId xmlns:p14="http://schemas.microsoft.com/office/powerpoint/2010/main" val="60344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385E5-698D-CD49-F4FF-0A02ACAF9FCB}"/>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B70591A8-796E-EC2A-E668-8E35CEDAF61D}"/>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91EBC3C-C58C-8BBE-58B7-CD0EE570F0EC}"/>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Survey</a:t>
            </a:r>
          </a:p>
        </p:txBody>
      </p:sp>
    </p:spTree>
    <p:extLst>
      <p:ext uri="{BB962C8B-B14F-4D97-AF65-F5344CB8AC3E}">
        <p14:creationId xmlns:p14="http://schemas.microsoft.com/office/powerpoint/2010/main" val="281688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85967C-6FDD-2262-ECFA-E320F9728241}"/>
              </a:ext>
            </a:extLst>
          </p:cNvPr>
          <p:cNvSpPr>
            <a:spLocks noGrp="1"/>
          </p:cNvSpPr>
          <p:nvPr>
            <p:ph sz="quarter" idx="10"/>
          </p:nvPr>
        </p:nvSpPr>
        <p:spPr>
          <a:xfrm>
            <a:off x="305593" y="1055678"/>
            <a:ext cx="3841863" cy="3557026"/>
          </a:xfrm>
        </p:spPr>
        <p:txBody>
          <a:bodyPr/>
          <a:lstStyle/>
          <a:p>
            <a:pPr marL="171450" indent="-171450">
              <a:buFont typeface="Arial" panose="020B0604020202020204" pitchFamily="34" charset="0"/>
              <a:buChar char="•"/>
            </a:pPr>
            <a:r>
              <a:rPr lang="en-ZA" sz="1800" dirty="0"/>
              <a:t>Surveyed		           210		</a:t>
            </a:r>
          </a:p>
          <a:p>
            <a:pPr marL="171450" indent="-171450">
              <a:buFont typeface="Arial" panose="020B0604020202020204" pitchFamily="34" charset="0"/>
              <a:buChar char="•"/>
            </a:pPr>
            <a:endParaRPr lang="en-ZA" sz="1800" dirty="0"/>
          </a:p>
          <a:p>
            <a:pPr marL="171450" indent="-171450">
              <a:buFont typeface="Arial" panose="020B0604020202020204" pitchFamily="34" charset="0"/>
              <a:buChar char="•"/>
            </a:pPr>
            <a:r>
              <a:rPr lang="en-ZA" sz="1800" dirty="0"/>
              <a:t>Respondents		51</a:t>
            </a:r>
          </a:p>
          <a:p>
            <a:pPr marL="171450" indent="-171450">
              <a:buFont typeface="Arial" panose="020B0604020202020204" pitchFamily="34" charset="0"/>
              <a:buChar char="•"/>
            </a:pPr>
            <a:endParaRPr lang="en-ZA" sz="1800" dirty="0"/>
          </a:p>
          <a:p>
            <a:pPr marL="171450" indent="-171450">
              <a:buFont typeface="Arial" panose="020B0604020202020204" pitchFamily="34" charset="0"/>
              <a:buChar char="•"/>
            </a:pPr>
            <a:r>
              <a:rPr lang="en-ZA" sz="1800" dirty="0"/>
              <a:t>Institutions			27</a:t>
            </a:r>
          </a:p>
          <a:p>
            <a:endParaRPr lang="en-ZA" sz="1800" dirty="0"/>
          </a:p>
          <a:p>
            <a:pPr marL="514350" lvl="1" indent="-171450">
              <a:buFont typeface="Arial" panose="020B0604020202020204" pitchFamily="34" charset="0"/>
              <a:buChar char="•"/>
            </a:pPr>
            <a:r>
              <a:rPr lang="en-ZA" sz="1400" dirty="0"/>
              <a:t>Universities                                  21</a:t>
            </a:r>
          </a:p>
          <a:p>
            <a:pPr marL="514350" lvl="1" indent="-171450">
              <a:buFont typeface="Arial" panose="020B0604020202020204" pitchFamily="34" charset="0"/>
              <a:buChar char="•"/>
            </a:pPr>
            <a:r>
              <a:rPr lang="en-ZA" sz="1400" dirty="0"/>
              <a:t>TVET                                                6</a:t>
            </a:r>
            <a:r>
              <a:rPr lang="en-ZA" sz="1800" dirty="0"/>
              <a:t>	</a:t>
            </a:r>
          </a:p>
          <a:p>
            <a:pPr marL="171450" indent="-171450">
              <a:buFont typeface="Arial" panose="020B0604020202020204" pitchFamily="34" charset="0"/>
              <a:buChar char="•"/>
            </a:pPr>
            <a:endParaRPr lang="en-ZA" sz="1800" dirty="0"/>
          </a:p>
          <a:p>
            <a:pPr marL="171450" indent="-171450">
              <a:buFont typeface="Arial" panose="020B0604020202020204" pitchFamily="34" charset="0"/>
              <a:buChar char="•"/>
            </a:pPr>
            <a:endParaRPr lang="en-ZA" sz="1800" dirty="0"/>
          </a:p>
          <a:p>
            <a:pPr marL="171450" indent="-171450">
              <a:buFont typeface="Arial" panose="020B0604020202020204" pitchFamily="34" charset="0"/>
              <a:buChar char="•"/>
            </a:pPr>
            <a:r>
              <a:rPr lang="en-ZA" sz="1800" dirty="0"/>
              <a:t>Max  respondents per org	</a:t>
            </a:r>
          </a:p>
          <a:p>
            <a:pPr marL="514350" lvl="1" indent="-171450">
              <a:buFont typeface="Arial" panose="020B0604020202020204" pitchFamily="34" charset="0"/>
              <a:buChar char="•"/>
            </a:pPr>
            <a:r>
              <a:rPr lang="en-ZA" sz="1400" dirty="0"/>
              <a:t>TUT			6</a:t>
            </a:r>
          </a:p>
          <a:p>
            <a:pPr marL="514350" lvl="1" indent="-171450">
              <a:buFont typeface="Arial" panose="020B0604020202020204" pitchFamily="34" charset="0"/>
              <a:buChar char="•"/>
            </a:pPr>
            <a:r>
              <a:rPr lang="en-ZA" sz="1400" dirty="0"/>
              <a:t>Venda			4	</a:t>
            </a:r>
          </a:p>
          <a:p>
            <a:pPr marL="514350" lvl="1" indent="-171450">
              <a:buFont typeface="Arial" panose="020B0604020202020204" pitchFamily="34" charset="0"/>
              <a:buChar char="•"/>
            </a:pPr>
            <a:r>
              <a:rPr lang="en-ZA" sz="1400" dirty="0"/>
              <a:t>UNAM			4</a:t>
            </a:r>
          </a:p>
          <a:p>
            <a:pPr marL="514350" lvl="1" indent="-171450">
              <a:buFont typeface="Arial" panose="020B0604020202020204" pitchFamily="34" charset="0"/>
              <a:buChar char="•"/>
            </a:pPr>
            <a:r>
              <a:rPr lang="en-ZA" sz="1400" dirty="0"/>
              <a:t>VUT			4</a:t>
            </a:r>
          </a:p>
          <a:p>
            <a:endParaRPr lang="en-ZA" sz="1800" dirty="0"/>
          </a:p>
          <a:p>
            <a:pPr marL="171450" indent="-171450">
              <a:buFont typeface="Arial" panose="020B0604020202020204" pitchFamily="34" charset="0"/>
              <a:buChar char="•"/>
            </a:pPr>
            <a:r>
              <a:rPr lang="en-ZA" sz="1800" dirty="0"/>
              <a:t>		</a:t>
            </a:r>
          </a:p>
          <a:p>
            <a:pPr lvl="1"/>
            <a:r>
              <a:rPr lang="en-ZA" sz="1800" dirty="0"/>
              <a:t>			</a:t>
            </a:r>
          </a:p>
        </p:txBody>
      </p:sp>
      <p:sp>
        <p:nvSpPr>
          <p:cNvPr id="3" name="Title 2">
            <a:extLst>
              <a:ext uri="{FF2B5EF4-FFF2-40B4-BE49-F238E27FC236}">
                <a16:creationId xmlns:a16="http://schemas.microsoft.com/office/drawing/2014/main" id="{B15AD196-93C2-EF77-E4B0-F32FE25C9E41}"/>
              </a:ext>
            </a:extLst>
          </p:cNvPr>
          <p:cNvSpPr>
            <a:spLocks noGrp="1"/>
          </p:cNvSpPr>
          <p:nvPr>
            <p:ph type="title"/>
          </p:nvPr>
        </p:nvSpPr>
        <p:spPr>
          <a:xfrm>
            <a:off x="305593" y="278748"/>
            <a:ext cx="8532812" cy="481013"/>
          </a:xfrm>
        </p:spPr>
        <p:txBody>
          <a:bodyPr/>
          <a:lstStyle/>
          <a:p>
            <a:r>
              <a:rPr lang="en-ZA" dirty="0">
                <a:cs typeface="Arial" panose="020B0604020202020204" pitchFamily="34" charset="0"/>
              </a:rPr>
              <a:t>March 2025 - Jasper Survey</a:t>
            </a:r>
          </a:p>
        </p:txBody>
      </p:sp>
      <p:graphicFrame>
        <p:nvGraphicFramePr>
          <p:cNvPr id="7" name="Table 6">
            <a:extLst>
              <a:ext uri="{FF2B5EF4-FFF2-40B4-BE49-F238E27FC236}">
                <a16:creationId xmlns:a16="http://schemas.microsoft.com/office/drawing/2014/main" id="{0076AB42-9FD7-2DAD-A892-717AD9AC060E}"/>
              </a:ext>
            </a:extLst>
          </p:cNvPr>
          <p:cNvGraphicFramePr>
            <a:graphicFrameLocks noGrp="1"/>
          </p:cNvGraphicFramePr>
          <p:nvPr>
            <p:extLst>
              <p:ext uri="{D42A27DB-BD31-4B8C-83A1-F6EECF244321}">
                <p14:modId xmlns:p14="http://schemas.microsoft.com/office/powerpoint/2010/main" val="3397800418"/>
              </p:ext>
            </p:extLst>
          </p:nvPr>
        </p:nvGraphicFramePr>
        <p:xfrm>
          <a:off x="3892395" y="759761"/>
          <a:ext cx="2208301" cy="4217252"/>
        </p:xfrm>
        <a:graphic>
          <a:graphicData uri="http://schemas.openxmlformats.org/drawingml/2006/table">
            <a:tbl>
              <a:tblPr>
                <a:tableStyleId>{5C22544A-7EE6-4342-B048-85BDC9FD1C3A}</a:tableStyleId>
              </a:tblPr>
              <a:tblGrid>
                <a:gridCol w="2208301">
                  <a:extLst>
                    <a:ext uri="{9D8B030D-6E8A-4147-A177-3AD203B41FA5}">
                      <a16:colId xmlns:a16="http://schemas.microsoft.com/office/drawing/2014/main" val="2206528507"/>
                    </a:ext>
                  </a:extLst>
                </a:gridCol>
              </a:tblGrid>
              <a:tr h="162202">
                <a:tc>
                  <a:txBody>
                    <a:bodyPr/>
                    <a:lstStyle/>
                    <a:p>
                      <a:pPr algn="l" fontAlgn="b"/>
                      <a:r>
                        <a:rPr lang="en-ZA" sz="1000" u="none" strike="noStrike">
                          <a:effectLst/>
                        </a:rPr>
                        <a:t>Botswana Open University</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357957178"/>
                  </a:ext>
                </a:extLst>
              </a:tr>
              <a:tr h="162202">
                <a:tc>
                  <a:txBody>
                    <a:bodyPr/>
                    <a:lstStyle/>
                    <a:p>
                      <a:pPr algn="l" fontAlgn="b"/>
                      <a:r>
                        <a:rPr lang="en-ZA" sz="1000" u="none" strike="noStrike">
                          <a:effectLst/>
                        </a:rPr>
                        <a:t>Buffalo City TVET College</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457424087"/>
                  </a:ext>
                </a:extLst>
              </a:tr>
              <a:tr h="162202">
                <a:tc>
                  <a:txBody>
                    <a:bodyPr/>
                    <a:lstStyle/>
                    <a:p>
                      <a:pPr algn="l" fontAlgn="b"/>
                      <a:r>
                        <a:rPr lang="en-US" sz="1000" u="none" strike="noStrike">
                          <a:effectLst/>
                        </a:rPr>
                        <a:t>Cape Penninsula University of Technology</a:t>
                      </a:r>
                      <a:endParaRPr lang="en-US"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2252561634"/>
                  </a:ext>
                </a:extLst>
              </a:tr>
              <a:tr h="162202">
                <a:tc>
                  <a:txBody>
                    <a:bodyPr/>
                    <a:lstStyle/>
                    <a:p>
                      <a:pPr algn="l" fontAlgn="b"/>
                      <a:r>
                        <a:rPr lang="en-ZA" sz="1000" u="none" strike="noStrike">
                          <a:effectLst/>
                        </a:rPr>
                        <a:t>Central University of Technology</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1781593841"/>
                  </a:ext>
                </a:extLst>
              </a:tr>
              <a:tr h="162202">
                <a:tc>
                  <a:txBody>
                    <a:bodyPr/>
                    <a:lstStyle/>
                    <a:p>
                      <a:pPr algn="l" fontAlgn="b"/>
                      <a:r>
                        <a:rPr lang="en-ZA" sz="1000" u="none" strike="noStrike">
                          <a:effectLst/>
                        </a:rPr>
                        <a:t>Durban University of Technology</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2013091332"/>
                  </a:ext>
                </a:extLst>
              </a:tr>
              <a:tr h="162202">
                <a:tc>
                  <a:txBody>
                    <a:bodyPr/>
                    <a:lstStyle/>
                    <a:p>
                      <a:pPr algn="l" fontAlgn="b"/>
                      <a:r>
                        <a:rPr lang="en-ZA" sz="1000" u="none" strike="noStrike">
                          <a:effectLst/>
                        </a:rPr>
                        <a:t>Gert Sibande TVET College</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3644029509"/>
                  </a:ext>
                </a:extLst>
              </a:tr>
              <a:tr h="162202">
                <a:tc>
                  <a:txBody>
                    <a:bodyPr/>
                    <a:lstStyle/>
                    <a:p>
                      <a:pPr algn="l" fontAlgn="b"/>
                      <a:r>
                        <a:rPr lang="en-ZA" sz="1000" u="none" strike="noStrike">
                          <a:effectLst/>
                        </a:rPr>
                        <a:t>Ingwe TVET College</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1788718493"/>
                  </a:ext>
                </a:extLst>
              </a:tr>
              <a:tr h="162202">
                <a:tc>
                  <a:txBody>
                    <a:bodyPr/>
                    <a:lstStyle/>
                    <a:p>
                      <a:pPr algn="l" fontAlgn="b"/>
                      <a:r>
                        <a:rPr lang="en-ZA" sz="1000" u="none" strike="noStrike">
                          <a:effectLst/>
                        </a:rPr>
                        <a:t>King Hintsa TVET Collge</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2547119965"/>
                  </a:ext>
                </a:extLst>
              </a:tr>
              <a:tr h="162202">
                <a:tc>
                  <a:txBody>
                    <a:bodyPr/>
                    <a:lstStyle/>
                    <a:p>
                      <a:pPr algn="l" fontAlgn="b"/>
                      <a:r>
                        <a:rPr lang="en-ZA" sz="1000" u="none" strike="noStrike">
                          <a:effectLst/>
                        </a:rPr>
                        <a:t>Nelson Mandela University</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3555112745"/>
                  </a:ext>
                </a:extLst>
              </a:tr>
              <a:tr h="162202">
                <a:tc>
                  <a:txBody>
                    <a:bodyPr/>
                    <a:lstStyle/>
                    <a:p>
                      <a:pPr algn="l" fontAlgn="b"/>
                      <a:r>
                        <a:rPr lang="en-ZA" sz="1000" u="none" strike="noStrike" dirty="0">
                          <a:effectLst/>
                        </a:rPr>
                        <a:t>Orbit TVET College</a:t>
                      </a:r>
                      <a:endParaRPr lang="en-ZA" sz="1000" b="0" i="0" u="none" strike="noStrike" dirty="0">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3899254924"/>
                  </a:ext>
                </a:extLst>
              </a:tr>
              <a:tr h="162202">
                <a:tc>
                  <a:txBody>
                    <a:bodyPr/>
                    <a:lstStyle/>
                    <a:p>
                      <a:pPr algn="l" fontAlgn="b"/>
                      <a:r>
                        <a:rPr lang="en-ZA" sz="1000" u="none" strike="noStrike">
                          <a:effectLst/>
                        </a:rPr>
                        <a:t>Port Elizaberth TVET College</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3116883"/>
                  </a:ext>
                </a:extLst>
              </a:tr>
              <a:tr h="162202">
                <a:tc>
                  <a:txBody>
                    <a:bodyPr/>
                    <a:lstStyle/>
                    <a:p>
                      <a:pPr algn="l" fontAlgn="b"/>
                      <a:r>
                        <a:rPr lang="en-US" sz="1000" u="none" strike="noStrike">
                          <a:effectLst/>
                        </a:rPr>
                        <a:t>Sefako Mkgatho Heath Science University</a:t>
                      </a:r>
                      <a:endParaRPr lang="en-US"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3750246694"/>
                  </a:ext>
                </a:extLst>
              </a:tr>
              <a:tr h="162202">
                <a:tc>
                  <a:txBody>
                    <a:bodyPr/>
                    <a:lstStyle/>
                    <a:p>
                      <a:pPr algn="l" fontAlgn="b"/>
                      <a:r>
                        <a:rPr lang="en-ZA" sz="1000" u="none" strike="noStrike">
                          <a:effectLst/>
                        </a:rPr>
                        <a:t>Sol Plaatje University</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2233785316"/>
                  </a:ext>
                </a:extLst>
              </a:tr>
              <a:tr h="162202">
                <a:tc>
                  <a:txBody>
                    <a:bodyPr/>
                    <a:lstStyle/>
                    <a:p>
                      <a:pPr algn="l" fontAlgn="b"/>
                      <a:r>
                        <a:rPr lang="en-ZA" sz="1000" u="none" strike="noStrike">
                          <a:effectLst/>
                        </a:rPr>
                        <a:t>Tshwane University of Technology</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3079642380"/>
                  </a:ext>
                </a:extLst>
              </a:tr>
              <a:tr h="162202">
                <a:tc>
                  <a:txBody>
                    <a:bodyPr/>
                    <a:lstStyle/>
                    <a:p>
                      <a:pPr algn="l" fontAlgn="b"/>
                      <a:r>
                        <a:rPr lang="en-ZA" sz="1000" u="none" strike="noStrike">
                          <a:effectLst/>
                        </a:rPr>
                        <a:t>Univeristy Westren Cape</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3406572668"/>
                  </a:ext>
                </a:extLst>
              </a:tr>
              <a:tr h="162202">
                <a:tc>
                  <a:txBody>
                    <a:bodyPr/>
                    <a:lstStyle/>
                    <a:p>
                      <a:pPr algn="l" fontAlgn="b"/>
                      <a:r>
                        <a:rPr lang="en-ZA" sz="1000" u="none" strike="noStrike">
                          <a:effectLst/>
                        </a:rPr>
                        <a:t>University of Fort Hare</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877406953"/>
                  </a:ext>
                </a:extLst>
              </a:tr>
              <a:tr h="162202">
                <a:tc>
                  <a:txBody>
                    <a:bodyPr/>
                    <a:lstStyle/>
                    <a:p>
                      <a:pPr algn="l" fontAlgn="b"/>
                      <a:r>
                        <a:rPr lang="en-ZA" sz="1000" u="none" strike="noStrike">
                          <a:effectLst/>
                        </a:rPr>
                        <a:t>University of Johannesburg</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3958424402"/>
                  </a:ext>
                </a:extLst>
              </a:tr>
              <a:tr h="162202">
                <a:tc>
                  <a:txBody>
                    <a:bodyPr/>
                    <a:lstStyle/>
                    <a:p>
                      <a:pPr algn="l" fontAlgn="b"/>
                      <a:r>
                        <a:rPr lang="en-ZA" sz="1000" u="none" strike="noStrike">
                          <a:effectLst/>
                        </a:rPr>
                        <a:t>University of Kwa Zulu-Natal</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1866704980"/>
                  </a:ext>
                </a:extLst>
              </a:tr>
              <a:tr h="162202">
                <a:tc>
                  <a:txBody>
                    <a:bodyPr/>
                    <a:lstStyle/>
                    <a:p>
                      <a:pPr algn="l" fontAlgn="b"/>
                      <a:r>
                        <a:rPr lang="en-ZA" sz="1000" u="none" strike="noStrike">
                          <a:effectLst/>
                        </a:rPr>
                        <a:t>University of Lesetho</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3449934491"/>
                  </a:ext>
                </a:extLst>
              </a:tr>
              <a:tr h="162202">
                <a:tc>
                  <a:txBody>
                    <a:bodyPr/>
                    <a:lstStyle/>
                    <a:p>
                      <a:pPr algn="l" fontAlgn="b"/>
                      <a:r>
                        <a:rPr lang="en-ZA" sz="1000" u="none" strike="noStrike">
                          <a:effectLst/>
                        </a:rPr>
                        <a:t>University of Limpopo</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1335067586"/>
                  </a:ext>
                </a:extLst>
              </a:tr>
              <a:tr h="162202">
                <a:tc>
                  <a:txBody>
                    <a:bodyPr/>
                    <a:lstStyle/>
                    <a:p>
                      <a:pPr algn="l" fontAlgn="b"/>
                      <a:r>
                        <a:rPr lang="en-ZA" sz="1000" u="none" strike="noStrike">
                          <a:effectLst/>
                        </a:rPr>
                        <a:t>University of Namibia</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781978983"/>
                  </a:ext>
                </a:extLst>
              </a:tr>
              <a:tr h="162202">
                <a:tc>
                  <a:txBody>
                    <a:bodyPr/>
                    <a:lstStyle/>
                    <a:p>
                      <a:pPr algn="l" fontAlgn="b"/>
                      <a:r>
                        <a:rPr lang="en-ZA" sz="1000" u="none" strike="noStrike">
                          <a:effectLst/>
                        </a:rPr>
                        <a:t>University of Rwanda</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2946606767"/>
                  </a:ext>
                </a:extLst>
              </a:tr>
              <a:tr h="162202">
                <a:tc>
                  <a:txBody>
                    <a:bodyPr/>
                    <a:lstStyle/>
                    <a:p>
                      <a:pPr algn="l" fontAlgn="b"/>
                      <a:r>
                        <a:rPr lang="en-ZA" sz="1000" u="none" strike="noStrike">
                          <a:effectLst/>
                        </a:rPr>
                        <a:t>University of Venda</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543551529"/>
                  </a:ext>
                </a:extLst>
              </a:tr>
              <a:tr h="162202">
                <a:tc>
                  <a:txBody>
                    <a:bodyPr/>
                    <a:lstStyle/>
                    <a:p>
                      <a:pPr algn="l" fontAlgn="b"/>
                      <a:r>
                        <a:rPr lang="en-ZA" sz="1000" u="none" strike="noStrike">
                          <a:effectLst/>
                        </a:rPr>
                        <a:t>Vaal University of Technology</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3918605439"/>
                  </a:ext>
                </a:extLst>
              </a:tr>
              <a:tr h="162202">
                <a:tc>
                  <a:txBody>
                    <a:bodyPr/>
                    <a:lstStyle/>
                    <a:p>
                      <a:pPr algn="l" fontAlgn="b"/>
                      <a:r>
                        <a:rPr lang="en-ZA" sz="1000" u="none" strike="noStrike">
                          <a:effectLst/>
                        </a:rPr>
                        <a:t>Vhembe TVET  College</a:t>
                      </a:r>
                      <a:endParaRPr lang="en-ZA" sz="1000" b="0" i="0" u="none" strike="noStrike">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2962194108"/>
                  </a:ext>
                </a:extLst>
              </a:tr>
              <a:tr h="162202">
                <a:tc>
                  <a:txBody>
                    <a:bodyPr/>
                    <a:lstStyle/>
                    <a:p>
                      <a:pPr algn="l" fontAlgn="b"/>
                      <a:r>
                        <a:rPr lang="en-ZA" sz="1000" u="none" strike="noStrike" dirty="0">
                          <a:effectLst/>
                        </a:rPr>
                        <a:t>Walter Sisulu University</a:t>
                      </a:r>
                      <a:endParaRPr lang="en-ZA" sz="1000" b="0" i="0" u="none" strike="noStrike" dirty="0">
                        <a:solidFill>
                          <a:srgbClr val="000000"/>
                        </a:solidFill>
                        <a:effectLst/>
                        <a:latin typeface="Calibri" panose="020F0502020204030204" pitchFamily="34" charset="0"/>
                      </a:endParaRPr>
                    </a:p>
                  </a:txBody>
                  <a:tcPr marL="4016" marR="4016" marT="4016" marB="0" anchor="b">
                    <a:solidFill>
                      <a:schemeClr val="accent3">
                        <a:lumMod val="20000"/>
                        <a:lumOff val="80000"/>
                      </a:schemeClr>
                    </a:solidFill>
                  </a:tcPr>
                </a:tc>
                <a:extLst>
                  <a:ext uri="{0D108BD9-81ED-4DB2-BD59-A6C34878D82A}">
                    <a16:rowId xmlns:a16="http://schemas.microsoft.com/office/drawing/2014/main" val="776220593"/>
                  </a:ext>
                </a:extLst>
              </a:tr>
            </a:tbl>
          </a:graphicData>
        </a:graphic>
      </p:graphicFrame>
      <p:graphicFrame>
        <p:nvGraphicFramePr>
          <p:cNvPr id="8" name="Table 7">
            <a:extLst>
              <a:ext uri="{FF2B5EF4-FFF2-40B4-BE49-F238E27FC236}">
                <a16:creationId xmlns:a16="http://schemas.microsoft.com/office/drawing/2014/main" id="{031BA171-BC0A-234B-EC8F-B1731B1B60D0}"/>
              </a:ext>
            </a:extLst>
          </p:cNvPr>
          <p:cNvGraphicFramePr>
            <a:graphicFrameLocks noGrp="1"/>
          </p:cNvGraphicFramePr>
          <p:nvPr>
            <p:extLst>
              <p:ext uri="{D42A27DB-BD31-4B8C-83A1-F6EECF244321}">
                <p14:modId xmlns:p14="http://schemas.microsoft.com/office/powerpoint/2010/main" val="3150658690"/>
              </p:ext>
            </p:extLst>
          </p:nvPr>
        </p:nvGraphicFramePr>
        <p:xfrm>
          <a:off x="6207157" y="492203"/>
          <a:ext cx="1882958" cy="4484810"/>
        </p:xfrm>
        <a:graphic>
          <a:graphicData uri="http://schemas.openxmlformats.org/drawingml/2006/table">
            <a:tbl>
              <a:tblPr>
                <a:tableStyleId>{5C22544A-7EE6-4342-B048-85BDC9FD1C3A}</a:tableStyleId>
              </a:tblPr>
              <a:tblGrid>
                <a:gridCol w="1882958">
                  <a:extLst>
                    <a:ext uri="{9D8B030D-6E8A-4147-A177-3AD203B41FA5}">
                      <a16:colId xmlns:a16="http://schemas.microsoft.com/office/drawing/2014/main" val="967990130"/>
                    </a:ext>
                  </a:extLst>
                </a:gridCol>
              </a:tblGrid>
              <a:tr h="117222">
                <a:tc>
                  <a:txBody>
                    <a:bodyPr/>
                    <a:lstStyle/>
                    <a:p>
                      <a:pPr algn="l" fontAlgn="b"/>
                      <a:r>
                        <a:rPr lang="en-ZA" sz="800" u="none" strike="noStrike">
                          <a:effectLst/>
                        </a:rPr>
                        <a:t>Accountant</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3175851646"/>
                  </a:ext>
                </a:extLst>
              </a:tr>
              <a:tr h="117222">
                <a:tc>
                  <a:txBody>
                    <a:bodyPr/>
                    <a:lstStyle/>
                    <a:p>
                      <a:pPr algn="l" fontAlgn="b"/>
                      <a:r>
                        <a:rPr lang="en-ZA" sz="800" u="none" strike="noStrike">
                          <a:effectLst/>
                        </a:rPr>
                        <a:t>Acting Chief Financial Officer</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1327334927"/>
                  </a:ext>
                </a:extLst>
              </a:tr>
              <a:tr h="231710">
                <a:tc>
                  <a:txBody>
                    <a:bodyPr/>
                    <a:lstStyle/>
                    <a:p>
                      <a:pPr algn="l" fontAlgn="b"/>
                      <a:r>
                        <a:rPr lang="en-ZA" sz="800" u="none" strike="noStrike">
                          <a:effectLst/>
                        </a:rPr>
                        <a:t>Assistant Director  Management Of Information Sytems (Mis)</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2495909490"/>
                  </a:ext>
                </a:extLst>
              </a:tr>
              <a:tr h="117222">
                <a:tc>
                  <a:txBody>
                    <a:bodyPr/>
                    <a:lstStyle/>
                    <a:p>
                      <a:pPr algn="l" fontAlgn="b"/>
                      <a:r>
                        <a:rPr lang="en-ZA" sz="800" u="none" strike="noStrike">
                          <a:effectLst/>
                        </a:rPr>
                        <a:t>Assistant Director  Partnerships &amp; Linkages</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3231826917"/>
                  </a:ext>
                </a:extLst>
              </a:tr>
              <a:tr h="117222">
                <a:tc>
                  <a:txBody>
                    <a:bodyPr/>
                    <a:lstStyle/>
                    <a:p>
                      <a:pPr algn="l" fontAlgn="b"/>
                      <a:r>
                        <a:rPr lang="en-ZA" sz="800" u="none" strike="noStrike">
                          <a:effectLst/>
                        </a:rPr>
                        <a:t>Assistant Registrar</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630832281"/>
                  </a:ext>
                </a:extLst>
              </a:tr>
              <a:tr h="117222">
                <a:tc>
                  <a:txBody>
                    <a:bodyPr/>
                    <a:lstStyle/>
                    <a:p>
                      <a:pPr algn="l" fontAlgn="b"/>
                      <a:r>
                        <a:rPr lang="en-ZA" sz="800" u="none" strike="noStrike">
                          <a:effectLst/>
                        </a:rPr>
                        <a:t>Business Analyst</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2018323811"/>
                  </a:ext>
                </a:extLst>
              </a:tr>
              <a:tr h="117222">
                <a:tc>
                  <a:txBody>
                    <a:bodyPr/>
                    <a:lstStyle/>
                    <a:p>
                      <a:pPr algn="l" fontAlgn="b"/>
                      <a:r>
                        <a:rPr lang="en-ZA" sz="800" u="none" strike="noStrike">
                          <a:effectLst/>
                        </a:rPr>
                        <a:t>Business Process Manager/Architect</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3019608214"/>
                  </a:ext>
                </a:extLst>
              </a:tr>
              <a:tr h="117222">
                <a:tc>
                  <a:txBody>
                    <a:bodyPr/>
                    <a:lstStyle/>
                    <a:p>
                      <a:pPr algn="l" fontAlgn="b"/>
                      <a:r>
                        <a:rPr lang="en-ZA" sz="800" u="none" strike="noStrike">
                          <a:effectLst/>
                        </a:rPr>
                        <a:t>CFO</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3086154511"/>
                  </a:ext>
                </a:extLst>
              </a:tr>
              <a:tr h="117222">
                <a:tc>
                  <a:txBody>
                    <a:bodyPr/>
                    <a:lstStyle/>
                    <a:p>
                      <a:pPr algn="l" fontAlgn="b"/>
                      <a:r>
                        <a:rPr lang="en-ZA" sz="800" u="none" strike="noStrike">
                          <a:effectLst/>
                        </a:rPr>
                        <a:t>Data Analyst</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3271422544"/>
                  </a:ext>
                </a:extLst>
              </a:tr>
              <a:tr h="117222">
                <a:tc>
                  <a:txBody>
                    <a:bodyPr/>
                    <a:lstStyle/>
                    <a:p>
                      <a:pPr algn="l" fontAlgn="b"/>
                      <a:r>
                        <a:rPr lang="en-ZA" sz="800" u="none" strike="noStrike">
                          <a:effectLst/>
                        </a:rPr>
                        <a:t>DBA</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662303365"/>
                  </a:ext>
                </a:extLst>
              </a:tr>
              <a:tr h="117222">
                <a:tc>
                  <a:txBody>
                    <a:bodyPr/>
                    <a:lstStyle/>
                    <a:p>
                      <a:pPr algn="l" fontAlgn="b"/>
                      <a:r>
                        <a:rPr lang="en-ZA" sz="800" u="none" strike="noStrike">
                          <a:effectLst/>
                        </a:rPr>
                        <a:t>Deputy   Director Payroll</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3391078720"/>
                  </a:ext>
                </a:extLst>
              </a:tr>
              <a:tr h="117222">
                <a:tc>
                  <a:txBody>
                    <a:bodyPr/>
                    <a:lstStyle/>
                    <a:p>
                      <a:pPr algn="l" fontAlgn="b"/>
                      <a:r>
                        <a:rPr lang="en-ZA" sz="800" u="none" strike="noStrike">
                          <a:effectLst/>
                        </a:rPr>
                        <a:t>Deputy Director</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117312830"/>
                  </a:ext>
                </a:extLst>
              </a:tr>
              <a:tr h="117222">
                <a:tc>
                  <a:txBody>
                    <a:bodyPr/>
                    <a:lstStyle/>
                    <a:p>
                      <a:pPr algn="l" fontAlgn="b"/>
                      <a:r>
                        <a:rPr lang="en-ZA" sz="800" u="none" strike="noStrike">
                          <a:effectLst/>
                        </a:rPr>
                        <a:t>Deputy Director Assets </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1234623817"/>
                  </a:ext>
                </a:extLst>
              </a:tr>
              <a:tr h="117222">
                <a:tc>
                  <a:txBody>
                    <a:bodyPr/>
                    <a:lstStyle/>
                    <a:p>
                      <a:pPr algn="l" fontAlgn="b"/>
                      <a:r>
                        <a:rPr lang="en-ZA" sz="800" u="none" strike="noStrike">
                          <a:effectLst/>
                        </a:rPr>
                        <a:t>Deputy Director General Ledger</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1758894447"/>
                  </a:ext>
                </a:extLst>
              </a:tr>
              <a:tr h="117222">
                <a:tc>
                  <a:txBody>
                    <a:bodyPr/>
                    <a:lstStyle/>
                    <a:p>
                      <a:pPr algn="l" fontAlgn="b"/>
                      <a:r>
                        <a:rPr lang="en-ZA" sz="800" u="none" strike="noStrike">
                          <a:effectLst/>
                        </a:rPr>
                        <a:t>Deputy Registrar</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3217457314"/>
                  </a:ext>
                </a:extLst>
              </a:tr>
              <a:tr h="117222">
                <a:tc>
                  <a:txBody>
                    <a:bodyPr/>
                    <a:lstStyle/>
                    <a:p>
                      <a:pPr algn="l" fontAlgn="b"/>
                      <a:r>
                        <a:rPr lang="en-ZA" sz="800" u="none" strike="noStrike">
                          <a:effectLst/>
                        </a:rPr>
                        <a:t>Director Human Capital</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3622041003"/>
                  </a:ext>
                </a:extLst>
              </a:tr>
              <a:tr h="117222">
                <a:tc>
                  <a:txBody>
                    <a:bodyPr/>
                    <a:lstStyle/>
                    <a:p>
                      <a:pPr algn="l" fontAlgn="b"/>
                      <a:r>
                        <a:rPr lang="en-ZA" sz="800" u="none" strike="noStrike">
                          <a:effectLst/>
                        </a:rPr>
                        <a:t>Director SCM And Expenditure</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1941390175"/>
                  </a:ext>
                </a:extLst>
              </a:tr>
              <a:tr h="117222">
                <a:tc>
                  <a:txBody>
                    <a:bodyPr/>
                    <a:lstStyle/>
                    <a:p>
                      <a:pPr algn="l" fontAlgn="b"/>
                      <a:r>
                        <a:rPr lang="en-ZA" sz="800" u="none" strike="noStrike">
                          <a:effectLst/>
                        </a:rPr>
                        <a:t>Hemis Officer</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208771792"/>
                  </a:ext>
                </a:extLst>
              </a:tr>
              <a:tr h="117222">
                <a:tc>
                  <a:txBody>
                    <a:bodyPr/>
                    <a:lstStyle/>
                    <a:p>
                      <a:pPr algn="l" fontAlgn="b"/>
                      <a:r>
                        <a:rPr lang="en-ZA" sz="800" u="none" strike="noStrike">
                          <a:effectLst/>
                        </a:rPr>
                        <a:t>HOD - Sundry Payments</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1071536590"/>
                  </a:ext>
                </a:extLst>
              </a:tr>
              <a:tr h="117222">
                <a:tc>
                  <a:txBody>
                    <a:bodyPr/>
                    <a:lstStyle/>
                    <a:p>
                      <a:pPr algn="l" fontAlgn="b"/>
                      <a:r>
                        <a:rPr lang="en-ZA" sz="800" u="none" strike="noStrike">
                          <a:effectLst/>
                        </a:rPr>
                        <a:t>HR Business Analyst</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2808538438"/>
                  </a:ext>
                </a:extLst>
              </a:tr>
              <a:tr h="117222">
                <a:tc>
                  <a:txBody>
                    <a:bodyPr/>
                    <a:lstStyle/>
                    <a:p>
                      <a:pPr algn="l" fontAlgn="b"/>
                      <a:r>
                        <a:rPr lang="en-ZA" sz="800" u="none" strike="noStrike">
                          <a:effectLst/>
                        </a:rPr>
                        <a:t>IT Spercialist</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1441182959"/>
                  </a:ext>
                </a:extLst>
              </a:tr>
              <a:tr h="117222">
                <a:tc>
                  <a:txBody>
                    <a:bodyPr/>
                    <a:lstStyle/>
                    <a:p>
                      <a:pPr algn="l" fontAlgn="b"/>
                      <a:r>
                        <a:rPr lang="en-ZA" sz="800" u="none" strike="noStrike">
                          <a:effectLst/>
                        </a:rPr>
                        <a:t>Manager  Reporting And Investments</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1108059139"/>
                  </a:ext>
                </a:extLst>
              </a:tr>
              <a:tr h="117222">
                <a:tc>
                  <a:txBody>
                    <a:bodyPr/>
                    <a:lstStyle/>
                    <a:p>
                      <a:pPr algn="l" fontAlgn="b"/>
                      <a:r>
                        <a:rPr lang="en-ZA" sz="800" u="none" strike="noStrike">
                          <a:effectLst/>
                        </a:rPr>
                        <a:t>Manager Analysis</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3701501038"/>
                  </a:ext>
                </a:extLst>
              </a:tr>
              <a:tr h="117222">
                <a:tc>
                  <a:txBody>
                    <a:bodyPr/>
                    <a:lstStyle/>
                    <a:p>
                      <a:pPr algn="l" fontAlgn="b"/>
                      <a:r>
                        <a:rPr lang="en-ZA" sz="800" u="none" strike="noStrike">
                          <a:effectLst/>
                        </a:rPr>
                        <a:t>Manager Payroll </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4046776866"/>
                  </a:ext>
                </a:extLst>
              </a:tr>
              <a:tr h="117222">
                <a:tc>
                  <a:txBody>
                    <a:bodyPr/>
                    <a:lstStyle/>
                    <a:p>
                      <a:pPr algn="l" fontAlgn="b"/>
                      <a:r>
                        <a:rPr lang="en-ZA" sz="800" u="none" strike="noStrike">
                          <a:effectLst/>
                        </a:rPr>
                        <a:t>Network Controller </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2743786197"/>
                  </a:ext>
                </a:extLst>
              </a:tr>
              <a:tr h="117222">
                <a:tc>
                  <a:txBody>
                    <a:bodyPr/>
                    <a:lstStyle/>
                    <a:p>
                      <a:pPr algn="l" fontAlgn="b"/>
                      <a:r>
                        <a:rPr lang="en-ZA" sz="800" u="none" strike="noStrike">
                          <a:effectLst/>
                        </a:rPr>
                        <a:t>Remunerations Officer</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4116181900"/>
                  </a:ext>
                </a:extLst>
              </a:tr>
              <a:tr h="117222">
                <a:tc>
                  <a:txBody>
                    <a:bodyPr/>
                    <a:lstStyle/>
                    <a:p>
                      <a:pPr algn="l" fontAlgn="b"/>
                      <a:r>
                        <a:rPr lang="en-ZA" sz="800" u="none" strike="noStrike">
                          <a:effectLst/>
                        </a:rPr>
                        <a:t>Senior Administrator  Planning</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2468295857"/>
                  </a:ext>
                </a:extLst>
              </a:tr>
              <a:tr h="117222">
                <a:tc>
                  <a:txBody>
                    <a:bodyPr/>
                    <a:lstStyle/>
                    <a:p>
                      <a:pPr algn="l" fontAlgn="b"/>
                      <a:r>
                        <a:rPr lang="en-ZA" sz="800" u="none" strike="noStrike">
                          <a:effectLst/>
                        </a:rPr>
                        <a:t>Senior Assets Controller</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4053212312"/>
                  </a:ext>
                </a:extLst>
              </a:tr>
              <a:tr h="117222">
                <a:tc>
                  <a:txBody>
                    <a:bodyPr/>
                    <a:lstStyle/>
                    <a:p>
                      <a:pPr algn="l" fontAlgn="b"/>
                      <a:r>
                        <a:rPr lang="en-ZA" sz="800" u="none" strike="noStrike">
                          <a:effectLst/>
                        </a:rPr>
                        <a:t>Senior Business Development Manager</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2536443264"/>
                  </a:ext>
                </a:extLst>
              </a:tr>
              <a:tr h="117222">
                <a:tc>
                  <a:txBody>
                    <a:bodyPr/>
                    <a:lstStyle/>
                    <a:p>
                      <a:pPr algn="l" fontAlgn="b"/>
                      <a:r>
                        <a:rPr lang="en-ZA" sz="800" u="none" strike="noStrike">
                          <a:effectLst/>
                        </a:rPr>
                        <a:t>Senior Clerck</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2949163509"/>
                  </a:ext>
                </a:extLst>
              </a:tr>
              <a:tr h="117222">
                <a:tc>
                  <a:txBody>
                    <a:bodyPr/>
                    <a:lstStyle/>
                    <a:p>
                      <a:pPr algn="l" fontAlgn="b"/>
                      <a:r>
                        <a:rPr lang="en-ZA" sz="800" u="none" strike="noStrike">
                          <a:effectLst/>
                        </a:rPr>
                        <a:t>Senior Human Capital Practioner</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475153016"/>
                  </a:ext>
                </a:extLst>
              </a:tr>
              <a:tr h="117222">
                <a:tc>
                  <a:txBody>
                    <a:bodyPr/>
                    <a:lstStyle/>
                    <a:p>
                      <a:pPr algn="l" fontAlgn="b"/>
                      <a:r>
                        <a:rPr lang="en-ZA" sz="800" u="none" strike="noStrike">
                          <a:effectLst/>
                        </a:rPr>
                        <a:t>Senior Officer  HR Operations</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370693494"/>
                  </a:ext>
                </a:extLst>
              </a:tr>
              <a:tr h="117222">
                <a:tc>
                  <a:txBody>
                    <a:bodyPr/>
                    <a:lstStyle/>
                    <a:p>
                      <a:pPr algn="l" fontAlgn="b"/>
                      <a:r>
                        <a:rPr lang="en-ZA" sz="800" u="none" strike="noStrike">
                          <a:effectLst/>
                        </a:rPr>
                        <a:t>Senior Registration Officer</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1340847422"/>
                  </a:ext>
                </a:extLst>
              </a:tr>
              <a:tr h="117222">
                <a:tc>
                  <a:txBody>
                    <a:bodyPr/>
                    <a:lstStyle/>
                    <a:p>
                      <a:pPr algn="l" fontAlgn="b"/>
                      <a:r>
                        <a:rPr lang="en-ZA" sz="800" u="none" strike="noStrike">
                          <a:effectLst/>
                        </a:rPr>
                        <a:t>Specialist  Systems &amp; Accounting</a:t>
                      </a:r>
                      <a:endParaRPr lang="en-ZA" sz="800" b="0" i="0" u="none" strike="noStrike">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822870178"/>
                  </a:ext>
                </a:extLst>
              </a:tr>
              <a:tr h="117222">
                <a:tc>
                  <a:txBody>
                    <a:bodyPr/>
                    <a:lstStyle/>
                    <a:p>
                      <a:pPr algn="l" fontAlgn="b"/>
                      <a:r>
                        <a:rPr lang="en-ZA" sz="800" u="none" strike="noStrike" dirty="0">
                          <a:effectLst/>
                        </a:rPr>
                        <a:t>Statistician</a:t>
                      </a:r>
                      <a:endParaRPr lang="en-ZA" sz="800" b="0" i="0" u="none" strike="noStrike" dirty="0">
                        <a:solidFill>
                          <a:srgbClr val="000000"/>
                        </a:solidFill>
                        <a:effectLst/>
                        <a:latin typeface="Calibri" panose="020F0502020204030204" pitchFamily="34" charset="0"/>
                      </a:endParaRPr>
                    </a:p>
                  </a:txBody>
                  <a:tcPr marL="2734" marR="2734" marT="2734" marB="0" anchor="b">
                    <a:solidFill>
                      <a:schemeClr val="tx2">
                        <a:lumMod val="60000"/>
                        <a:lumOff val="40000"/>
                      </a:schemeClr>
                    </a:solidFill>
                  </a:tcPr>
                </a:tc>
                <a:extLst>
                  <a:ext uri="{0D108BD9-81ED-4DB2-BD59-A6C34878D82A}">
                    <a16:rowId xmlns:a16="http://schemas.microsoft.com/office/drawing/2014/main" val="2495869212"/>
                  </a:ext>
                </a:extLst>
              </a:tr>
            </a:tbl>
          </a:graphicData>
        </a:graphic>
      </p:graphicFrame>
    </p:spTree>
    <p:extLst>
      <p:ext uri="{BB962C8B-B14F-4D97-AF65-F5344CB8AC3E}">
        <p14:creationId xmlns:p14="http://schemas.microsoft.com/office/powerpoint/2010/main" val="395013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385E5-698D-CD49-F4FF-0A02ACAF9FCB}"/>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B70591A8-796E-EC2A-E668-8E35CEDAF61D}"/>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91EBC3C-C58C-8BBE-58B7-CD0EE570F0EC}"/>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Time spent on reporting</a:t>
            </a:r>
          </a:p>
        </p:txBody>
      </p:sp>
    </p:spTree>
    <p:extLst>
      <p:ext uri="{BB962C8B-B14F-4D97-AF65-F5344CB8AC3E}">
        <p14:creationId xmlns:p14="http://schemas.microsoft.com/office/powerpoint/2010/main" val="28404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60581-9FEB-E6C6-29ED-D029B04456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587E5C-286D-B9C6-B23B-7F731AF94FDC}"/>
              </a:ext>
            </a:extLst>
          </p:cNvPr>
          <p:cNvSpPr>
            <a:spLocks noGrp="1"/>
          </p:cNvSpPr>
          <p:nvPr>
            <p:ph type="title"/>
          </p:nvPr>
        </p:nvSpPr>
        <p:spPr>
          <a:xfrm>
            <a:off x="305593" y="278748"/>
            <a:ext cx="8532812" cy="481013"/>
          </a:xfrm>
        </p:spPr>
        <p:txBody>
          <a:bodyPr/>
          <a:lstStyle/>
          <a:p>
            <a:r>
              <a:rPr lang="en-ZA" dirty="0">
                <a:cs typeface="Arial" panose="020B0604020202020204" pitchFamily="34" charset="0"/>
              </a:rPr>
              <a:t>Time spent on reporting</a:t>
            </a:r>
          </a:p>
        </p:txBody>
      </p:sp>
      <p:pic>
        <p:nvPicPr>
          <p:cNvPr id="6" name="Picture Placeholder 5" descr="A group of colorful clocks&#10;&#10;AI-generated content may be incorrect.">
            <a:extLst>
              <a:ext uri="{FF2B5EF4-FFF2-40B4-BE49-F238E27FC236}">
                <a16:creationId xmlns:a16="http://schemas.microsoft.com/office/drawing/2014/main" id="{441B3B15-0C48-B40F-D223-D8209204C237}"/>
              </a:ext>
            </a:extLst>
          </p:cNvPr>
          <p:cNvPicPr>
            <a:picLocks noChangeAspect="1"/>
          </p:cNvPicPr>
          <p:nvPr/>
        </p:nvPicPr>
        <p:blipFill>
          <a:blip r:embed="rId3"/>
          <a:srcRect l="26041" r="26041"/>
          <a:stretch>
            <a:fillRect/>
          </a:stretch>
        </p:blipFill>
        <p:spPr>
          <a:xfrm>
            <a:off x="303214" y="1277939"/>
            <a:ext cx="2222499" cy="3090862"/>
          </a:xfrm>
          <a:prstGeom prst="rect">
            <a:avLst/>
          </a:prstGeom>
        </p:spPr>
      </p:pic>
      <p:graphicFrame>
        <p:nvGraphicFramePr>
          <p:cNvPr id="9" name="Chart 8">
            <a:extLst>
              <a:ext uri="{FF2B5EF4-FFF2-40B4-BE49-F238E27FC236}">
                <a16:creationId xmlns:a16="http://schemas.microsoft.com/office/drawing/2014/main" id="{58C88853-BDFB-DDF9-810D-49F4DA19E2E7}"/>
              </a:ext>
            </a:extLst>
          </p:cNvPr>
          <p:cNvGraphicFramePr>
            <a:graphicFrameLocks/>
          </p:cNvGraphicFramePr>
          <p:nvPr>
            <p:extLst>
              <p:ext uri="{D42A27DB-BD31-4B8C-83A1-F6EECF244321}">
                <p14:modId xmlns:p14="http://schemas.microsoft.com/office/powerpoint/2010/main" val="1498961919"/>
              </p:ext>
            </p:extLst>
          </p:nvPr>
        </p:nvGraphicFramePr>
        <p:xfrm>
          <a:off x="2952432" y="668178"/>
          <a:ext cx="5423535" cy="38119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58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D94CC-ACBB-D816-F589-20A2C34AEFD4}"/>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00FBAF02-99C8-9D87-4273-E2DB077C2AF1}"/>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FADC9A7-C818-CCFF-3FDA-46126A62C5C6}"/>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Jasper Usage 2021 - 2023</a:t>
            </a:r>
          </a:p>
        </p:txBody>
      </p:sp>
    </p:spTree>
    <p:extLst>
      <p:ext uri="{BB962C8B-B14F-4D97-AF65-F5344CB8AC3E}">
        <p14:creationId xmlns:p14="http://schemas.microsoft.com/office/powerpoint/2010/main" val="155469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13E341EA-2109-C44F-08D4-F2D78579BC85}"/>
              </a:ext>
            </a:extLst>
          </p:cNvPr>
          <p:cNvSpPr>
            <a:spLocks noGrp="1"/>
          </p:cNvSpPr>
          <p:nvPr>
            <p:ph type="title"/>
          </p:nvPr>
        </p:nvSpPr>
        <p:spPr>
          <a:xfrm>
            <a:off x="305594" y="321576"/>
            <a:ext cx="8532812" cy="481013"/>
          </a:xfrm>
        </p:spPr>
        <p:txBody>
          <a:bodyPr/>
          <a:lstStyle/>
          <a:p>
            <a:r>
              <a:rPr lang="en-US" dirty="0">
                <a:latin typeface="+mn-lt"/>
                <a:cs typeface="Arial" panose="020B0604020202020204" pitchFamily="34" charset="0"/>
              </a:rPr>
              <a:t>Jasper Usage 2021 - 2023</a:t>
            </a:r>
          </a:p>
        </p:txBody>
      </p:sp>
      <p:pic>
        <p:nvPicPr>
          <p:cNvPr id="21" name="Picture 20">
            <a:extLst>
              <a:ext uri="{FF2B5EF4-FFF2-40B4-BE49-F238E27FC236}">
                <a16:creationId xmlns:a16="http://schemas.microsoft.com/office/drawing/2014/main" id="{1C7D938B-62A9-D7CE-2CEE-DFEAEE0DAB3A}"/>
              </a:ext>
            </a:extLst>
          </p:cNvPr>
          <p:cNvPicPr>
            <a:picLocks noChangeAspect="1"/>
          </p:cNvPicPr>
          <p:nvPr/>
        </p:nvPicPr>
        <p:blipFill>
          <a:blip r:embed="rId3"/>
          <a:stretch>
            <a:fillRect/>
          </a:stretch>
        </p:blipFill>
        <p:spPr>
          <a:xfrm>
            <a:off x="303213" y="1275929"/>
            <a:ext cx="4098309" cy="1828918"/>
          </a:xfrm>
          <a:prstGeom prst="rect">
            <a:avLst/>
          </a:prstGeom>
        </p:spPr>
      </p:pic>
      <p:graphicFrame>
        <p:nvGraphicFramePr>
          <p:cNvPr id="25" name="Content Placeholder 24">
            <a:extLst>
              <a:ext uri="{FF2B5EF4-FFF2-40B4-BE49-F238E27FC236}">
                <a16:creationId xmlns:a16="http://schemas.microsoft.com/office/drawing/2014/main" id="{340FB393-9336-B887-C562-D95589CE573A}"/>
              </a:ext>
            </a:extLst>
          </p:cNvPr>
          <p:cNvGraphicFramePr>
            <a:graphicFrameLocks noGrp="1"/>
          </p:cNvGraphicFramePr>
          <p:nvPr>
            <p:ph sz="quarter" idx="11"/>
            <p:extLst>
              <p:ext uri="{D42A27DB-BD31-4B8C-83A1-F6EECF244321}">
                <p14:modId xmlns:p14="http://schemas.microsoft.com/office/powerpoint/2010/main" val="2058787435"/>
              </p:ext>
            </p:extLst>
          </p:nvPr>
        </p:nvGraphicFramePr>
        <p:xfrm>
          <a:off x="4825023" y="1253215"/>
          <a:ext cx="3945304" cy="2763965"/>
        </p:xfrm>
        <a:graphic>
          <a:graphicData uri="http://schemas.openxmlformats.org/drawingml/2006/table">
            <a:tbl>
              <a:tblPr/>
              <a:tblGrid>
                <a:gridCol w="927797">
                  <a:extLst>
                    <a:ext uri="{9D8B030D-6E8A-4147-A177-3AD203B41FA5}">
                      <a16:colId xmlns:a16="http://schemas.microsoft.com/office/drawing/2014/main" val="2339772202"/>
                    </a:ext>
                  </a:extLst>
                </a:gridCol>
                <a:gridCol w="2271801">
                  <a:extLst>
                    <a:ext uri="{9D8B030D-6E8A-4147-A177-3AD203B41FA5}">
                      <a16:colId xmlns:a16="http://schemas.microsoft.com/office/drawing/2014/main" val="970111866"/>
                    </a:ext>
                  </a:extLst>
                </a:gridCol>
                <a:gridCol w="745706">
                  <a:extLst>
                    <a:ext uri="{9D8B030D-6E8A-4147-A177-3AD203B41FA5}">
                      <a16:colId xmlns:a16="http://schemas.microsoft.com/office/drawing/2014/main" val="3810473223"/>
                    </a:ext>
                  </a:extLst>
                </a:gridCol>
              </a:tblGrid>
              <a:tr h="124862">
                <a:tc>
                  <a:txBody>
                    <a:bodyPr/>
                    <a:lstStyle/>
                    <a:p>
                      <a:pPr algn="l" fontAlgn="b"/>
                      <a:r>
                        <a:rPr lang="en-ZA" sz="1400" b="1" i="0" u="none" strike="noStrike" dirty="0">
                          <a:solidFill>
                            <a:srgbClr val="FFFFFF"/>
                          </a:solidFill>
                          <a:effectLst/>
                          <a:latin typeface="Aptos Narrow" panose="020B0004020202020204" pitchFamily="34" charset="0"/>
                        </a:rPr>
                        <a:t>Option</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ADE4"/>
                    </a:solidFill>
                  </a:tcPr>
                </a:tc>
                <a:tc>
                  <a:txBody>
                    <a:bodyPr/>
                    <a:lstStyle/>
                    <a:p>
                      <a:pPr algn="l" fontAlgn="b"/>
                      <a:r>
                        <a:rPr lang="en-ZA" sz="800" b="1" i="0" u="none" strike="noStrike" dirty="0">
                          <a:solidFill>
                            <a:srgbClr val="FFFFFF"/>
                          </a:solidFill>
                          <a:effectLst/>
                          <a:latin typeface="Aptos Narrow" panose="020B0004020202020204" pitchFamily="34" charset="0"/>
                        </a:rPr>
                        <a:t> </a:t>
                      </a:r>
                      <a:r>
                        <a:rPr lang="en-ZA" sz="1400" b="1" i="0" u="none" strike="noStrike" dirty="0">
                          <a:solidFill>
                            <a:srgbClr val="FFFFFF"/>
                          </a:solidFill>
                          <a:effectLst/>
                          <a:latin typeface="Aptos Narrow" panose="020B0004020202020204" pitchFamily="34" charset="0"/>
                        </a:rPr>
                        <a:t>Description</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ADE4"/>
                    </a:solidFill>
                  </a:tcPr>
                </a:tc>
                <a:tc>
                  <a:txBody>
                    <a:bodyPr/>
                    <a:lstStyle/>
                    <a:p>
                      <a:pPr algn="l" fontAlgn="b"/>
                      <a:r>
                        <a:rPr lang="en-ZA" sz="1400" b="1" i="0" u="none" strike="noStrike" dirty="0">
                          <a:solidFill>
                            <a:srgbClr val="FFFFFF"/>
                          </a:solidFill>
                          <a:effectLst/>
                          <a:latin typeface="Aptos Narrow" panose="020B0004020202020204" pitchFamily="34" charset="0"/>
                        </a:rPr>
                        <a:t>Usage </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ADE4"/>
                    </a:solidFill>
                  </a:tcPr>
                </a:tc>
                <a:extLst>
                  <a:ext uri="{0D108BD9-81ED-4DB2-BD59-A6C34878D82A}">
                    <a16:rowId xmlns:a16="http://schemas.microsoft.com/office/drawing/2014/main" val="457033695"/>
                  </a:ext>
                </a:extLst>
              </a:tr>
              <a:tr h="124862">
                <a:tc>
                  <a:txBody>
                    <a:bodyPr/>
                    <a:lstStyle/>
                    <a:p>
                      <a:pPr algn="l" fontAlgn="b"/>
                      <a:r>
                        <a:rPr lang="en-ZA" sz="800" b="0" i="0" u="none" strike="noStrike">
                          <a:solidFill>
                            <a:srgbClr val="000000"/>
                          </a:solidFill>
                          <a:effectLst/>
                          <a:latin typeface="Aptos Narrow" panose="020B0004020202020204" pitchFamily="34" charset="0"/>
                        </a:rPr>
                        <a:t>{SSTURA-3}</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Credit Certificate</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solidFill>
                            <a:srgbClr val="000000"/>
                          </a:solidFill>
                          <a:effectLst/>
                          <a:latin typeface="Aptos Narrow" panose="020B0004020202020204" pitchFamily="34" charset="0"/>
                        </a:rPr>
                        <a:t>40367</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402572"/>
                  </a:ext>
                </a:extLst>
              </a:tr>
              <a:tr h="124862">
                <a:tc>
                  <a:txBody>
                    <a:bodyPr/>
                    <a:lstStyle/>
                    <a:p>
                      <a:pPr algn="l" fontAlgn="b"/>
                      <a:r>
                        <a:rPr lang="en-ZA" sz="800" b="0" i="0" u="none" strike="noStrike">
                          <a:solidFill>
                            <a:srgbClr val="000000"/>
                          </a:solidFill>
                          <a:effectLst/>
                          <a:latin typeface="Aptos Narrow" panose="020B0004020202020204" pitchFamily="34" charset="0"/>
                        </a:rPr>
                        <a:t>{FPRNR1-6}</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Detail Per Earning/Deduction</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19256</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6770652"/>
                  </a:ext>
                </a:extLst>
              </a:tr>
              <a:tr h="124862">
                <a:tc>
                  <a:txBody>
                    <a:bodyPr/>
                    <a:lstStyle/>
                    <a:p>
                      <a:pPr algn="l" fontAlgn="b"/>
                      <a:r>
                        <a:rPr lang="en-ZA" sz="800" b="0" i="0" u="none" strike="noStrike">
                          <a:solidFill>
                            <a:srgbClr val="000000"/>
                          </a:solidFill>
                          <a:effectLst/>
                          <a:latin typeface="Aptos Narrow" panose="020B0004020202020204" pitchFamily="34" charset="0"/>
                        </a:rPr>
                        <a:t>{SRESIDE-51}</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Residence Report</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16793</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8432561"/>
                  </a:ext>
                </a:extLst>
              </a:tr>
              <a:tr h="124862">
                <a:tc>
                  <a:txBody>
                    <a:bodyPr/>
                    <a:lstStyle/>
                    <a:p>
                      <a:pPr algn="l" fontAlgn="b"/>
                      <a:r>
                        <a:rPr lang="en-ZA" sz="800" b="0" i="0" u="none" strike="noStrike">
                          <a:solidFill>
                            <a:srgbClr val="000000"/>
                          </a:solidFill>
                          <a:effectLst/>
                          <a:latin typeface="Aptos Narrow" panose="020B0004020202020204" pitchFamily="34" charset="0"/>
                        </a:rPr>
                        <a:t>{SSTURA-12}</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TVET Academic Transcript</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11149</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3234539"/>
                  </a:ext>
                </a:extLst>
              </a:tr>
              <a:tr h="124862">
                <a:tc>
                  <a:txBody>
                    <a:bodyPr/>
                    <a:lstStyle/>
                    <a:p>
                      <a:pPr algn="l" fontAlgn="b"/>
                      <a:r>
                        <a:rPr lang="en-ZA" sz="800" b="0" i="0" u="none" strike="noStrike">
                          <a:solidFill>
                            <a:srgbClr val="000000"/>
                          </a:solidFill>
                          <a:effectLst/>
                          <a:latin typeface="Aptos Narrow" panose="020B0004020202020204" pitchFamily="34" charset="0"/>
                        </a:rPr>
                        <a:t>{PLOPR1-1}</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Print Detail Leave Records</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11045</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5325999"/>
                  </a:ext>
                </a:extLst>
              </a:tr>
              <a:tr h="124862">
                <a:tc>
                  <a:txBody>
                    <a:bodyPr/>
                    <a:lstStyle/>
                    <a:p>
                      <a:pPr algn="l" fontAlgn="b"/>
                      <a:r>
                        <a:rPr lang="en-ZA" sz="800" b="0" i="0" u="none" strike="noStrike">
                          <a:solidFill>
                            <a:srgbClr val="000000"/>
                          </a:solidFill>
                          <a:effectLst/>
                          <a:latin typeface="Aptos Narrow" panose="020B0004020202020204" pitchFamily="34" charset="0"/>
                        </a:rPr>
                        <a:t>{STIME1-1}</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Lecturers Timetable for an Individual</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9825</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2408934"/>
                  </a:ext>
                </a:extLst>
              </a:tr>
              <a:tr h="124862">
                <a:tc>
                  <a:txBody>
                    <a:bodyPr/>
                    <a:lstStyle/>
                    <a:p>
                      <a:pPr algn="l" fontAlgn="b"/>
                      <a:r>
                        <a:rPr lang="en-ZA" sz="800" b="0" i="0" u="none" strike="noStrike">
                          <a:solidFill>
                            <a:srgbClr val="000000"/>
                          </a:solidFill>
                          <a:effectLst/>
                          <a:latin typeface="Aptos Narrow" panose="020B0004020202020204" pitchFamily="34" charset="0"/>
                        </a:rPr>
                        <a:t>{SREGR2-1}</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Residence Report</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9599</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3245375"/>
                  </a:ext>
                </a:extLst>
              </a:tr>
              <a:tr h="124862">
                <a:tc>
                  <a:txBody>
                    <a:bodyPr/>
                    <a:lstStyle/>
                    <a:p>
                      <a:pPr algn="l" fontAlgn="b"/>
                      <a:r>
                        <a:rPr lang="en-ZA" sz="800" b="0" i="0" u="none" strike="noStrike">
                          <a:solidFill>
                            <a:srgbClr val="000000"/>
                          </a:solidFill>
                          <a:effectLst/>
                          <a:latin typeface="Aptos Narrow" panose="020B0004020202020204" pitchFamily="34" charset="0"/>
                        </a:rPr>
                        <a:t>{SSTUR1-1}</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Exam Paper List</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8141</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176687"/>
                  </a:ext>
                </a:extLst>
              </a:tr>
              <a:tr h="124862">
                <a:tc>
                  <a:txBody>
                    <a:bodyPr/>
                    <a:lstStyle/>
                    <a:p>
                      <a:pPr algn="l" fontAlgn="b"/>
                      <a:r>
                        <a:rPr lang="en-ZA" sz="800" b="0" i="0" u="none" strike="noStrike">
                          <a:solidFill>
                            <a:srgbClr val="000000"/>
                          </a:solidFill>
                          <a:effectLst/>
                          <a:latin typeface="Aptos Narrow" panose="020B0004020202020204" pitchFamily="34" charset="0"/>
                        </a:rPr>
                        <a:t>{SREGR5-1}</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Print Full Biographical Detail for Admitted Applicants</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5676</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3250836"/>
                  </a:ext>
                </a:extLst>
              </a:tr>
              <a:tr h="124862">
                <a:tc>
                  <a:txBody>
                    <a:bodyPr/>
                    <a:lstStyle/>
                    <a:p>
                      <a:pPr algn="l" fontAlgn="b"/>
                      <a:r>
                        <a:rPr lang="en-ZA" sz="800" b="0" i="0" u="none" strike="noStrike">
                          <a:solidFill>
                            <a:srgbClr val="000000"/>
                          </a:solidFill>
                          <a:effectLst/>
                          <a:latin typeface="Aptos Narrow" panose="020B0004020202020204" pitchFamily="34" charset="0"/>
                        </a:rPr>
                        <a:t>{SREGR1-3}</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List of Registered Students</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5255</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43862"/>
                  </a:ext>
                </a:extLst>
              </a:tr>
              <a:tr h="124862">
                <a:tc>
                  <a:txBody>
                    <a:bodyPr/>
                    <a:lstStyle/>
                    <a:p>
                      <a:pPr algn="l" fontAlgn="b"/>
                      <a:r>
                        <a:rPr lang="en-ZA" sz="800" b="0" i="0" u="none" strike="noStrike">
                          <a:solidFill>
                            <a:srgbClr val="000000"/>
                          </a:solidFill>
                          <a:effectLst/>
                          <a:latin typeface="Aptos Narrow" panose="020B0004020202020204" pitchFamily="34" charset="0"/>
                        </a:rPr>
                        <a:t>{SSTURL-3}</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Biographical Class Lists</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4784</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502419"/>
                  </a:ext>
                </a:extLst>
              </a:tr>
              <a:tr h="124862">
                <a:tc>
                  <a:txBody>
                    <a:bodyPr/>
                    <a:lstStyle/>
                    <a:p>
                      <a:pPr algn="l" fontAlgn="b"/>
                      <a:r>
                        <a:rPr lang="en-ZA" sz="800" b="0" i="0" u="none" strike="noStrike">
                          <a:solidFill>
                            <a:srgbClr val="000000"/>
                          </a:solidFill>
                          <a:effectLst/>
                          <a:latin typeface="Aptos Narrow" panose="020B0004020202020204" pitchFamily="34" charset="0"/>
                        </a:rPr>
                        <a:t>{SREGR5-2}</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Print Full Biographical Detail for Registered Students</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3644</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0941226"/>
                  </a:ext>
                </a:extLst>
              </a:tr>
              <a:tr h="124862">
                <a:tc>
                  <a:txBody>
                    <a:bodyPr/>
                    <a:lstStyle/>
                    <a:p>
                      <a:pPr algn="l" fontAlgn="b"/>
                      <a:r>
                        <a:rPr lang="en-ZA" sz="800" b="0" i="0" u="none" strike="noStrike">
                          <a:solidFill>
                            <a:srgbClr val="000000"/>
                          </a:solidFill>
                          <a:effectLst/>
                          <a:latin typeface="Aptos Narrow" panose="020B0004020202020204" pitchFamily="34" charset="0"/>
                        </a:rPr>
                        <a:t>{SNAPP-21}</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Alpha/Numeric Report</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3079</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0100431"/>
                  </a:ext>
                </a:extLst>
              </a:tr>
              <a:tr h="124862">
                <a:tc>
                  <a:txBody>
                    <a:bodyPr/>
                    <a:lstStyle/>
                    <a:p>
                      <a:pPr algn="l" fontAlgn="b"/>
                      <a:r>
                        <a:rPr lang="en-ZA" sz="800" b="0" i="0" u="none" strike="noStrike">
                          <a:solidFill>
                            <a:srgbClr val="000000"/>
                          </a:solidFill>
                          <a:effectLst/>
                          <a:latin typeface="Aptos Narrow" panose="020B0004020202020204" pitchFamily="34" charset="0"/>
                        </a:rPr>
                        <a:t>{FPRNR2-5}</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Variance Report</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2895</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2953030"/>
                  </a:ext>
                </a:extLst>
              </a:tr>
              <a:tr h="124862">
                <a:tc>
                  <a:txBody>
                    <a:bodyPr/>
                    <a:lstStyle/>
                    <a:p>
                      <a:pPr algn="l" fontAlgn="b"/>
                      <a:r>
                        <a:rPr lang="en-ZA" sz="800" b="0" i="0" u="none" strike="noStrike">
                          <a:solidFill>
                            <a:srgbClr val="000000"/>
                          </a:solidFill>
                          <a:effectLst/>
                          <a:latin typeface="Aptos Narrow" panose="020B0004020202020204" pitchFamily="34" charset="0"/>
                        </a:rPr>
                        <a:t>{SSTUR2-7}</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Print Qualifications Awarded</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2799</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8754226"/>
                  </a:ext>
                </a:extLst>
              </a:tr>
              <a:tr h="124862">
                <a:tc>
                  <a:txBody>
                    <a:bodyPr/>
                    <a:lstStyle/>
                    <a:p>
                      <a:pPr algn="l" fontAlgn="b"/>
                      <a:r>
                        <a:rPr lang="en-ZA" sz="800" b="0" i="0" u="none" strike="noStrike">
                          <a:solidFill>
                            <a:srgbClr val="000000"/>
                          </a:solidFill>
                          <a:effectLst/>
                          <a:latin typeface="Aptos Narrow" panose="020B0004020202020204" pitchFamily="34" charset="0"/>
                        </a:rPr>
                        <a:t>{FPRNR1-1}</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Pay Status Report</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2737</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2747090"/>
                  </a:ext>
                </a:extLst>
              </a:tr>
              <a:tr h="124862">
                <a:tc>
                  <a:txBody>
                    <a:bodyPr/>
                    <a:lstStyle/>
                    <a:p>
                      <a:pPr algn="l" fontAlgn="b"/>
                      <a:r>
                        <a:rPr lang="en-ZA" sz="800" b="0" i="0" u="none" strike="noStrike">
                          <a:solidFill>
                            <a:srgbClr val="000000"/>
                          </a:solidFill>
                          <a:effectLst/>
                          <a:latin typeface="Aptos Narrow" panose="020B0004020202020204" pitchFamily="34" charset="0"/>
                        </a:rPr>
                        <a:t>{PAOPR2-8}</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Appointments / Resignations</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2580</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7729938"/>
                  </a:ext>
                </a:extLst>
              </a:tr>
              <a:tr h="124862">
                <a:tc>
                  <a:txBody>
                    <a:bodyPr/>
                    <a:lstStyle/>
                    <a:p>
                      <a:pPr algn="l" fontAlgn="b"/>
                      <a:r>
                        <a:rPr lang="en-ZA" sz="800" b="0" i="0" u="none" strike="noStrike">
                          <a:solidFill>
                            <a:srgbClr val="000000"/>
                          </a:solidFill>
                          <a:effectLst/>
                          <a:latin typeface="Aptos Narrow" panose="020B0004020202020204" pitchFamily="34" charset="0"/>
                        </a:rPr>
                        <a:t>{FPRNR1-2}</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Net Salary Comparison</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1792</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2118040"/>
                  </a:ext>
                </a:extLst>
              </a:tr>
              <a:tr h="124862">
                <a:tc>
                  <a:txBody>
                    <a:bodyPr/>
                    <a:lstStyle/>
                    <a:p>
                      <a:pPr algn="l" fontAlgn="b"/>
                      <a:r>
                        <a:rPr lang="en-ZA" sz="800" b="0" i="0" u="none" strike="noStrike">
                          <a:solidFill>
                            <a:srgbClr val="000000"/>
                          </a:solidFill>
                          <a:effectLst/>
                          <a:latin typeface="Aptos Narrow" panose="020B0004020202020204" pitchFamily="34" charset="0"/>
                        </a:rPr>
                        <a:t>{FPRNR1-3}</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Payslip Summary</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a:solidFill>
                            <a:srgbClr val="000000"/>
                          </a:solidFill>
                          <a:effectLst/>
                          <a:latin typeface="Aptos Narrow" panose="020B0004020202020204" pitchFamily="34" charset="0"/>
                        </a:rPr>
                        <a:t>2177</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4863715"/>
                  </a:ext>
                </a:extLst>
              </a:tr>
              <a:tr h="130065">
                <a:tc>
                  <a:txBody>
                    <a:bodyPr/>
                    <a:lstStyle/>
                    <a:p>
                      <a:pPr algn="l" fontAlgn="b"/>
                      <a:r>
                        <a:rPr lang="en-ZA" sz="800" b="0" i="0" u="none" strike="noStrike">
                          <a:solidFill>
                            <a:srgbClr val="000000"/>
                          </a:solidFill>
                          <a:effectLst/>
                          <a:latin typeface="Aptos Narrow" panose="020B0004020202020204" pitchFamily="34" charset="0"/>
                        </a:rPr>
                        <a:t>{SNAPP2-2}</a:t>
                      </a:r>
                    </a:p>
                  </a:txBody>
                  <a:tcPr marL="5203" marR="5203" marT="52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a:solidFill>
                            <a:srgbClr val="000000"/>
                          </a:solidFill>
                          <a:effectLst/>
                          <a:latin typeface="Aptos Narrow" panose="020B0004020202020204" pitchFamily="34" charset="0"/>
                        </a:rPr>
                        <a:t>Print Admission Status</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solidFill>
                            <a:srgbClr val="000000"/>
                          </a:solidFill>
                          <a:effectLst/>
                          <a:latin typeface="Aptos Narrow" panose="020B0004020202020204" pitchFamily="34" charset="0"/>
                        </a:rPr>
                        <a:t>2173</a:t>
                      </a:r>
                    </a:p>
                  </a:txBody>
                  <a:tcPr marL="5203" marR="5203" marT="52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747075"/>
                  </a:ext>
                </a:extLst>
              </a:tr>
            </a:tbl>
          </a:graphicData>
        </a:graphic>
      </p:graphicFrame>
    </p:spTree>
    <p:extLst>
      <p:ext uri="{BB962C8B-B14F-4D97-AF65-F5344CB8AC3E}">
        <p14:creationId xmlns:p14="http://schemas.microsoft.com/office/powerpoint/2010/main" val="3234168947"/>
      </p:ext>
    </p:extLst>
  </p:cSld>
  <p:clrMapOvr>
    <a:masterClrMapping/>
  </p:clrMapOvr>
</p:sld>
</file>

<file path=ppt/theme/_rels/themeOverride10.xml.rels><?xml version="1.0" encoding="UTF-8" standalone="yes"?>
<Relationships xmlns="http://schemas.openxmlformats.org/package/2006/relationships"><Relationship Id="rId1" Type="http://schemas.openxmlformats.org/officeDocument/2006/relationships/image" Target="../media/image22.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22.jpeg"/></Relationships>
</file>

<file path=ppt/theme/_rels/themeOverride12.xml.rels><?xml version="1.0" encoding="UTF-8" standalone="yes"?>
<Relationships xmlns="http://schemas.openxmlformats.org/package/2006/relationships"><Relationship Id="rId1" Type="http://schemas.openxmlformats.org/officeDocument/2006/relationships/image" Target="../media/image22.jpeg"/></Relationships>
</file>

<file path=ppt/theme/_rels/themeOverride13.xml.rels><?xml version="1.0" encoding="UTF-8" standalone="yes"?>
<Relationships xmlns="http://schemas.openxmlformats.org/package/2006/relationships"><Relationship Id="rId1" Type="http://schemas.openxmlformats.org/officeDocument/2006/relationships/image" Target="../media/image22.jpeg"/></Relationships>
</file>

<file path=ppt/theme/_rels/themeOverride14.xml.rels><?xml version="1.0" encoding="UTF-8" standalone="yes"?>
<Relationships xmlns="http://schemas.openxmlformats.org/package/2006/relationships"><Relationship Id="rId1" Type="http://schemas.openxmlformats.org/officeDocument/2006/relationships/image" Target="../media/image22.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22.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22.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22.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22.jpeg"/></Relationships>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Override>
</file>

<file path=ppt/theme/themeOverride1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Override>
</file>

<file path=ppt/theme/themeOverride1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Override>
</file>

<file path=ppt/theme/themeOverride13.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Override>
</file>

<file path=ppt/theme/themeOverride14.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Override>
</file>

<file path=ppt/theme/themeOverride7.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Override>
</file>

<file path=ppt/theme/themeOverride8.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Override>
</file>

<file path=ppt/theme/themeOverride9.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Props1.xml><?xml version="1.0" encoding="utf-8"?>
<ds:datastoreItem xmlns:ds="http://schemas.openxmlformats.org/officeDocument/2006/customXml" ds:itemID="{A34F6B99-0282-463B-8387-218652BCADF3}">
  <ds:schemaRefs>
    <ds:schemaRef ds:uri="http://schemas.microsoft.com/sharepoint/v3/contenttype/forms"/>
  </ds:schemaRefs>
</ds:datastoreItem>
</file>

<file path=customXml/itemProps2.xml><?xml version="1.0" encoding="utf-8"?>
<ds:datastoreItem xmlns:ds="http://schemas.openxmlformats.org/officeDocument/2006/customXml" ds:itemID="{24817B6E-8A0F-42F6-B582-B02987A2F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3899</TotalTime>
  <Words>2923</Words>
  <Application>Microsoft Office PowerPoint</Application>
  <PresentationFormat>Custom</PresentationFormat>
  <Paragraphs>461</Paragraphs>
  <Slides>26</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Aptos</vt:lpstr>
      <vt:lpstr>Aptos Narrow</vt:lpstr>
      <vt:lpstr>Arial</vt:lpstr>
      <vt:lpstr>Calibri</vt:lpstr>
      <vt:lpstr>Wingdings</vt:lpstr>
      <vt:lpstr>Title Slides</vt:lpstr>
      <vt:lpstr>Index Slides</vt:lpstr>
      <vt:lpstr>Content Slides</vt:lpstr>
      <vt:lpstr>Jasper soft</vt:lpstr>
      <vt:lpstr>DISCLAIMER</vt:lpstr>
      <vt:lpstr>PowerPoint Presentation</vt:lpstr>
      <vt:lpstr>PowerPoint Presentation</vt:lpstr>
      <vt:lpstr>March 2025 - Jasper Survey</vt:lpstr>
      <vt:lpstr>PowerPoint Presentation</vt:lpstr>
      <vt:lpstr>Time spent on reporting</vt:lpstr>
      <vt:lpstr>PowerPoint Presentation</vt:lpstr>
      <vt:lpstr>Jasper Usage 2021 - 2023</vt:lpstr>
      <vt:lpstr>PowerPoint Presentation</vt:lpstr>
      <vt:lpstr>Embedded Jasper Reports </vt:lpstr>
      <vt:lpstr>PowerPoint Presentation</vt:lpstr>
      <vt:lpstr> Jasper Features </vt:lpstr>
      <vt:lpstr>PowerPoint Presentation</vt:lpstr>
      <vt:lpstr>Feature Usage </vt:lpstr>
      <vt:lpstr>PowerPoint Presentation</vt:lpstr>
      <vt:lpstr>Preferred mode of Training</vt:lpstr>
      <vt:lpstr>PowerPoint Presentation</vt:lpstr>
      <vt:lpstr>Suggested Improvement</vt:lpstr>
      <vt:lpstr>PowerPoint Presentation</vt:lpstr>
      <vt:lpstr>White Space Program</vt:lpstr>
      <vt:lpstr>PowerPoint Presentation</vt:lpstr>
      <vt:lpstr>PowerPoint Presentation</vt:lpstr>
      <vt:lpstr>Questions</vt:lpstr>
      <vt:lpstr>https://forms.office.com/r/L2HZWtTz3n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122</cp:revision>
  <dcterms:created xsi:type="dcterms:W3CDTF">2023-07-06T09:53:04Z</dcterms:created>
  <dcterms:modified xsi:type="dcterms:W3CDTF">2025-03-09T13:36:05Z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